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7" r:id="rId2"/>
    <p:sldId id="264" r:id="rId3"/>
    <p:sldId id="258" r:id="rId4"/>
    <p:sldId id="259" r:id="rId5"/>
    <p:sldId id="260" r:id="rId6"/>
    <p:sldId id="261" r:id="rId7"/>
    <p:sldId id="262" r:id="rId8"/>
    <p:sldId id="256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94107"/>
    <a:srgbClr val="DD3805"/>
    <a:srgbClr val="FF006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59" autoAdjust="0"/>
    <p:restoredTop sz="94660"/>
  </p:normalViewPr>
  <p:slideViewPr>
    <p:cSldViewPr>
      <p:cViewPr>
        <p:scale>
          <a:sx n="59" d="100"/>
          <a:sy n="59" d="100"/>
        </p:scale>
        <p:origin x="-142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63EAFC-435C-4041-8693-7D1B8C628538}" type="datetimeFigureOut">
              <a:rPr lang="ru-RU" smtClean="0"/>
              <a:t>20.02.2019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B5893A-9F98-4281-BE3E-90334A822B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4369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B5893A-9F98-4281-BE3E-90334A822B0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8715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du.cap.ru/home/4166/2012/dol.jpg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16" name="Group 52"/>
          <p:cNvGrpSpPr>
            <a:grpSpLocks/>
          </p:cNvGrpSpPr>
          <p:nvPr/>
        </p:nvGrpSpPr>
        <p:grpSpPr bwMode="auto">
          <a:xfrm>
            <a:off x="8686800" y="0"/>
            <a:ext cx="457200" cy="6858000"/>
            <a:chOff x="5472" y="0"/>
            <a:chExt cx="288" cy="4320"/>
          </a:xfrm>
        </p:grpSpPr>
        <p:sp>
          <p:nvSpPr>
            <p:cNvPr id="11272" name="Rectangle 8"/>
            <p:cNvSpPr>
              <a:spLocks noChangeArrowheads="1"/>
            </p:cNvSpPr>
            <p:nvPr/>
          </p:nvSpPr>
          <p:spPr bwMode="auto">
            <a:xfrm>
              <a:off x="5520" y="0"/>
              <a:ext cx="240" cy="432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70" name="AutoShape 6"/>
            <p:cNvSpPr>
              <a:spLocks noChangeArrowheads="1"/>
            </p:cNvSpPr>
            <p:nvPr/>
          </p:nvSpPr>
          <p:spPr bwMode="auto">
            <a:xfrm>
              <a:off x="5472" y="0"/>
              <a:ext cx="288" cy="864"/>
            </a:xfrm>
            <a:prstGeom prst="flowChartDelay">
              <a:avLst/>
            </a:prstGeom>
            <a:solidFill>
              <a:srgbClr val="FF9900"/>
            </a:solidFill>
            <a:ln w="9525">
              <a:solidFill>
                <a:srgbClr val="FF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algn="ctr" rtl="1"/>
              <a:r>
                <a:rPr lang="ru-RU" sz="1400">
                  <a:solidFill>
                    <a:schemeClr val="bg1"/>
                  </a:solidFill>
                </a:rPr>
                <a:t>Пункт плана</a:t>
              </a:r>
            </a:p>
          </p:txBody>
        </p:sp>
        <p:sp>
          <p:nvSpPr>
            <p:cNvPr id="11271" name="AutoShape 7"/>
            <p:cNvSpPr>
              <a:spLocks noChangeArrowheads="1"/>
            </p:cNvSpPr>
            <p:nvPr/>
          </p:nvSpPr>
          <p:spPr bwMode="auto">
            <a:xfrm>
              <a:off x="5472" y="864"/>
              <a:ext cx="288" cy="864"/>
            </a:xfrm>
            <a:prstGeom prst="flowChartDelay">
              <a:avLst/>
            </a:prstGeom>
            <a:solidFill>
              <a:srgbClr val="4523A5"/>
            </a:solidFill>
            <a:ln w="9525">
              <a:solidFill>
                <a:srgbClr val="4523A5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algn="ctr" rtl="1"/>
              <a:r>
                <a:rPr lang="ru-RU" sz="1400">
                  <a:solidFill>
                    <a:schemeClr val="bg1"/>
                  </a:solidFill>
                </a:rPr>
                <a:t>Пункт плана</a:t>
              </a:r>
            </a:p>
          </p:txBody>
        </p:sp>
        <p:sp>
          <p:nvSpPr>
            <p:cNvPr id="11274" name="AutoShape 10"/>
            <p:cNvSpPr>
              <a:spLocks noChangeArrowheads="1"/>
            </p:cNvSpPr>
            <p:nvPr/>
          </p:nvSpPr>
          <p:spPr bwMode="auto">
            <a:xfrm>
              <a:off x="5472" y="1728"/>
              <a:ext cx="288" cy="864"/>
            </a:xfrm>
            <a:prstGeom prst="flowChartDelay">
              <a:avLst/>
            </a:prstGeom>
            <a:solidFill>
              <a:srgbClr val="FFFF09"/>
            </a:solidFill>
            <a:ln w="9525">
              <a:solidFill>
                <a:srgbClr val="FFFF5B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algn="ctr" rtl="1"/>
              <a:r>
                <a:rPr lang="ru-RU" sz="1400">
                  <a:solidFill>
                    <a:schemeClr val="bg1"/>
                  </a:solidFill>
                </a:rPr>
                <a:t>Пункт плана</a:t>
              </a:r>
            </a:p>
          </p:txBody>
        </p:sp>
        <p:sp>
          <p:nvSpPr>
            <p:cNvPr id="11275" name="AutoShape 11"/>
            <p:cNvSpPr>
              <a:spLocks noChangeArrowheads="1"/>
            </p:cNvSpPr>
            <p:nvPr/>
          </p:nvSpPr>
          <p:spPr bwMode="auto">
            <a:xfrm>
              <a:off x="5472" y="2592"/>
              <a:ext cx="288" cy="864"/>
            </a:xfrm>
            <a:prstGeom prst="flowChartDelay">
              <a:avLst/>
            </a:prstGeom>
            <a:solidFill>
              <a:srgbClr val="1EC039"/>
            </a:solidFill>
            <a:ln w="9525">
              <a:solidFill>
                <a:srgbClr val="1EC03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algn="ctr" rtl="1"/>
              <a:r>
                <a:rPr lang="ru-RU" sz="1400">
                  <a:solidFill>
                    <a:schemeClr val="bg1"/>
                  </a:solidFill>
                </a:rPr>
                <a:t>Пункт плана</a:t>
              </a:r>
            </a:p>
          </p:txBody>
        </p:sp>
        <p:sp>
          <p:nvSpPr>
            <p:cNvPr id="11276" name="AutoShape 12"/>
            <p:cNvSpPr>
              <a:spLocks noChangeArrowheads="1"/>
            </p:cNvSpPr>
            <p:nvPr/>
          </p:nvSpPr>
          <p:spPr bwMode="auto">
            <a:xfrm>
              <a:off x="5472" y="3456"/>
              <a:ext cx="288" cy="864"/>
            </a:xfrm>
            <a:prstGeom prst="flowChartDelay">
              <a:avLst/>
            </a:prstGeom>
            <a:solidFill>
              <a:srgbClr val="ED092A"/>
            </a:solidFill>
            <a:ln w="9525">
              <a:solidFill>
                <a:srgbClr val="ED092A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algn="ctr" rtl="1"/>
              <a:r>
                <a:rPr lang="ru-RU" sz="1400">
                  <a:solidFill>
                    <a:schemeClr val="bg1"/>
                  </a:solidFill>
                </a:rPr>
                <a:t>Пункт плана</a:t>
              </a:r>
            </a:p>
          </p:txBody>
        </p:sp>
      </p:grpSp>
      <p:sp>
        <p:nvSpPr>
          <p:cNvPr id="11282" name="Rectangle 18"/>
          <p:cNvSpPr>
            <a:spLocks noChangeArrowheads="1"/>
          </p:cNvSpPr>
          <p:nvPr/>
        </p:nvSpPr>
        <p:spPr bwMode="auto">
          <a:xfrm>
            <a:off x="0" y="0"/>
            <a:ext cx="381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1314" name="Group 50"/>
          <p:cNvGrpSpPr>
            <a:grpSpLocks/>
          </p:cNvGrpSpPr>
          <p:nvPr/>
        </p:nvGrpSpPr>
        <p:grpSpPr bwMode="auto">
          <a:xfrm>
            <a:off x="152400" y="228600"/>
            <a:ext cx="457200" cy="6477000"/>
            <a:chOff x="48" y="144"/>
            <a:chExt cx="288" cy="4080"/>
          </a:xfrm>
        </p:grpSpPr>
        <p:sp>
          <p:nvSpPr>
            <p:cNvPr id="11284" name="AutoShape 20"/>
            <p:cNvSpPr>
              <a:spLocks noChangeArrowheads="1"/>
            </p:cNvSpPr>
            <p:nvPr/>
          </p:nvSpPr>
          <p:spPr bwMode="auto">
            <a:xfrm>
              <a:off x="48" y="14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85" name="AutoShape 21"/>
            <p:cNvSpPr>
              <a:spLocks noChangeArrowheads="1"/>
            </p:cNvSpPr>
            <p:nvPr/>
          </p:nvSpPr>
          <p:spPr bwMode="auto">
            <a:xfrm>
              <a:off x="48" y="14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86" name="AutoShape 22"/>
            <p:cNvSpPr>
              <a:spLocks noChangeArrowheads="1"/>
            </p:cNvSpPr>
            <p:nvPr/>
          </p:nvSpPr>
          <p:spPr bwMode="auto">
            <a:xfrm>
              <a:off x="48" y="28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87" name="AutoShape 23"/>
            <p:cNvSpPr>
              <a:spLocks noChangeArrowheads="1"/>
            </p:cNvSpPr>
            <p:nvPr/>
          </p:nvSpPr>
          <p:spPr bwMode="auto">
            <a:xfrm>
              <a:off x="48" y="43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88" name="AutoShape 24"/>
            <p:cNvSpPr>
              <a:spLocks noChangeArrowheads="1"/>
            </p:cNvSpPr>
            <p:nvPr/>
          </p:nvSpPr>
          <p:spPr bwMode="auto">
            <a:xfrm>
              <a:off x="48" y="57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89" name="AutoShape 25"/>
            <p:cNvSpPr>
              <a:spLocks noChangeArrowheads="1"/>
            </p:cNvSpPr>
            <p:nvPr/>
          </p:nvSpPr>
          <p:spPr bwMode="auto">
            <a:xfrm>
              <a:off x="48" y="72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90" name="AutoShape 26"/>
            <p:cNvSpPr>
              <a:spLocks noChangeArrowheads="1"/>
            </p:cNvSpPr>
            <p:nvPr/>
          </p:nvSpPr>
          <p:spPr bwMode="auto">
            <a:xfrm>
              <a:off x="48" y="86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91" name="AutoShape 27"/>
            <p:cNvSpPr>
              <a:spLocks noChangeArrowheads="1"/>
            </p:cNvSpPr>
            <p:nvPr/>
          </p:nvSpPr>
          <p:spPr bwMode="auto">
            <a:xfrm>
              <a:off x="48" y="100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92" name="AutoShape 28"/>
            <p:cNvSpPr>
              <a:spLocks noChangeArrowheads="1"/>
            </p:cNvSpPr>
            <p:nvPr/>
          </p:nvSpPr>
          <p:spPr bwMode="auto">
            <a:xfrm>
              <a:off x="48" y="115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93" name="AutoShape 29"/>
            <p:cNvSpPr>
              <a:spLocks noChangeArrowheads="1"/>
            </p:cNvSpPr>
            <p:nvPr/>
          </p:nvSpPr>
          <p:spPr bwMode="auto">
            <a:xfrm>
              <a:off x="48" y="129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94" name="AutoShape 30"/>
            <p:cNvSpPr>
              <a:spLocks noChangeArrowheads="1"/>
            </p:cNvSpPr>
            <p:nvPr/>
          </p:nvSpPr>
          <p:spPr bwMode="auto">
            <a:xfrm>
              <a:off x="48" y="144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95" name="AutoShape 31"/>
            <p:cNvSpPr>
              <a:spLocks noChangeArrowheads="1"/>
            </p:cNvSpPr>
            <p:nvPr/>
          </p:nvSpPr>
          <p:spPr bwMode="auto">
            <a:xfrm>
              <a:off x="48" y="158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96" name="AutoShape 32"/>
            <p:cNvSpPr>
              <a:spLocks noChangeArrowheads="1"/>
            </p:cNvSpPr>
            <p:nvPr/>
          </p:nvSpPr>
          <p:spPr bwMode="auto">
            <a:xfrm>
              <a:off x="48" y="172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97" name="AutoShape 33"/>
            <p:cNvSpPr>
              <a:spLocks noChangeArrowheads="1"/>
            </p:cNvSpPr>
            <p:nvPr/>
          </p:nvSpPr>
          <p:spPr bwMode="auto">
            <a:xfrm>
              <a:off x="48" y="187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98" name="AutoShape 34"/>
            <p:cNvSpPr>
              <a:spLocks noChangeArrowheads="1"/>
            </p:cNvSpPr>
            <p:nvPr/>
          </p:nvSpPr>
          <p:spPr bwMode="auto">
            <a:xfrm>
              <a:off x="48" y="201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99" name="AutoShape 35"/>
            <p:cNvSpPr>
              <a:spLocks noChangeArrowheads="1"/>
            </p:cNvSpPr>
            <p:nvPr/>
          </p:nvSpPr>
          <p:spPr bwMode="auto">
            <a:xfrm>
              <a:off x="48" y="216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300" name="AutoShape 36"/>
            <p:cNvSpPr>
              <a:spLocks noChangeArrowheads="1"/>
            </p:cNvSpPr>
            <p:nvPr/>
          </p:nvSpPr>
          <p:spPr bwMode="auto">
            <a:xfrm>
              <a:off x="48" y="230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301" name="AutoShape 37"/>
            <p:cNvSpPr>
              <a:spLocks noChangeArrowheads="1"/>
            </p:cNvSpPr>
            <p:nvPr/>
          </p:nvSpPr>
          <p:spPr bwMode="auto">
            <a:xfrm>
              <a:off x="48" y="244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302" name="AutoShape 38"/>
            <p:cNvSpPr>
              <a:spLocks noChangeArrowheads="1"/>
            </p:cNvSpPr>
            <p:nvPr/>
          </p:nvSpPr>
          <p:spPr bwMode="auto">
            <a:xfrm>
              <a:off x="48" y="259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303" name="AutoShape 39"/>
            <p:cNvSpPr>
              <a:spLocks noChangeArrowheads="1"/>
            </p:cNvSpPr>
            <p:nvPr/>
          </p:nvSpPr>
          <p:spPr bwMode="auto">
            <a:xfrm>
              <a:off x="48" y="273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304" name="AutoShape 40"/>
            <p:cNvSpPr>
              <a:spLocks noChangeArrowheads="1"/>
            </p:cNvSpPr>
            <p:nvPr/>
          </p:nvSpPr>
          <p:spPr bwMode="auto">
            <a:xfrm>
              <a:off x="48" y="288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305" name="AutoShape 41"/>
            <p:cNvSpPr>
              <a:spLocks noChangeArrowheads="1"/>
            </p:cNvSpPr>
            <p:nvPr/>
          </p:nvSpPr>
          <p:spPr bwMode="auto">
            <a:xfrm>
              <a:off x="48" y="302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306" name="AutoShape 42"/>
            <p:cNvSpPr>
              <a:spLocks noChangeArrowheads="1"/>
            </p:cNvSpPr>
            <p:nvPr/>
          </p:nvSpPr>
          <p:spPr bwMode="auto">
            <a:xfrm>
              <a:off x="48" y="316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307" name="AutoShape 43"/>
            <p:cNvSpPr>
              <a:spLocks noChangeArrowheads="1"/>
            </p:cNvSpPr>
            <p:nvPr/>
          </p:nvSpPr>
          <p:spPr bwMode="auto">
            <a:xfrm>
              <a:off x="48" y="331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308" name="AutoShape 44"/>
            <p:cNvSpPr>
              <a:spLocks noChangeArrowheads="1"/>
            </p:cNvSpPr>
            <p:nvPr/>
          </p:nvSpPr>
          <p:spPr bwMode="auto">
            <a:xfrm>
              <a:off x="48" y="345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309" name="AutoShape 45"/>
            <p:cNvSpPr>
              <a:spLocks noChangeArrowheads="1"/>
            </p:cNvSpPr>
            <p:nvPr/>
          </p:nvSpPr>
          <p:spPr bwMode="auto">
            <a:xfrm>
              <a:off x="48" y="360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310" name="AutoShape 46"/>
            <p:cNvSpPr>
              <a:spLocks noChangeArrowheads="1"/>
            </p:cNvSpPr>
            <p:nvPr/>
          </p:nvSpPr>
          <p:spPr bwMode="auto">
            <a:xfrm>
              <a:off x="48" y="374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311" name="AutoShape 47"/>
            <p:cNvSpPr>
              <a:spLocks noChangeArrowheads="1"/>
            </p:cNvSpPr>
            <p:nvPr/>
          </p:nvSpPr>
          <p:spPr bwMode="auto">
            <a:xfrm>
              <a:off x="48" y="388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312" name="AutoShape 48"/>
            <p:cNvSpPr>
              <a:spLocks noChangeArrowheads="1"/>
            </p:cNvSpPr>
            <p:nvPr/>
          </p:nvSpPr>
          <p:spPr bwMode="auto">
            <a:xfrm>
              <a:off x="48" y="403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313" name="AutoShape 49"/>
            <p:cNvSpPr>
              <a:spLocks noChangeArrowheads="1"/>
            </p:cNvSpPr>
            <p:nvPr/>
          </p:nvSpPr>
          <p:spPr bwMode="auto">
            <a:xfrm>
              <a:off x="48" y="417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1318" name="Rectangle 54"/>
          <p:cNvSpPr>
            <a:spLocks noChangeArrowheads="1"/>
          </p:cNvSpPr>
          <p:nvPr/>
        </p:nvSpPr>
        <p:spPr bwMode="auto">
          <a:xfrm>
            <a:off x="8763000" y="0"/>
            <a:ext cx="381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319" name="AutoShape 55"/>
          <p:cNvSpPr>
            <a:spLocks noChangeArrowheads="1"/>
          </p:cNvSpPr>
          <p:nvPr/>
        </p:nvSpPr>
        <p:spPr bwMode="auto">
          <a:xfrm>
            <a:off x="8686800" y="0"/>
            <a:ext cx="457200" cy="1371600"/>
          </a:xfrm>
          <a:prstGeom prst="flowChartDelay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rgbClr val="FF9900"/>
            </a:solidFill>
            <a:miter lim="800000"/>
            <a:headEnd/>
            <a:tailEnd/>
          </a:ln>
          <a:effectLst/>
          <a:extLst/>
        </p:spPr>
        <p:txBody>
          <a:bodyPr vert="eaVert" wrap="none" anchor="ctr"/>
          <a:lstStyle/>
          <a:p>
            <a:pPr algn="ctr" rtl="1"/>
            <a:endParaRPr lang="ru-RU" sz="1600" b="1" dirty="0">
              <a:solidFill>
                <a:schemeClr val="bg1"/>
              </a:solidFill>
            </a:endParaRPr>
          </a:p>
        </p:txBody>
      </p:sp>
      <p:sp>
        <p:nvSpPr>
          <p:cNvPr id="11320" name="AutoShape 56"/>
          <p:cNvSpPr>
            <a:spLocks noChangeArrowheads="1"/>
          </p:cNvSpPr>
          <p:nvPr/>
        </p:nvSpPr>
        <p:spPr bwMode="auto">
          <a:xfrm>
            <a:off x="8686800" y="1371600"/>
            <a:ext cx="457200" cy="1371600"/>
          </a:xfrm>
          <a:prstGeom prst="flowChartDelay">
            <a:avLst/>
          </a:prstGeom>
          <a:solidFill>
            <a:srgbClr val="00B0F0"/>
          </a:solidFill>
          <a:ln w="9525">
            <a:solidFill>
              <a:srgbClr val="00B0F0"/>
            </a:solidFill>
            <a:miter lim="800000"/>
            <a:headEnd/>
            <a:tailEnd/>
          </a:ln>
          <a:effectLst/>
          <a:extLst/>
        </p:spPr>
        <p:txBody>
          <a:bodyPr vert="eaVert" wrap="none" anchor="ctr"/>
          <a:lstStyle/>
          <a:p>
            <a:pPr algn="ctr" rtl="1"/>
            <a:endParaRPr lang="ru-RU" sz="1600" b="1" dirty="0">
              <a:solidFill>
                <a:schemeClr val="bg1"/>
              </a:solidFill>
            </a:endParaRPr>
          </a:p>
        </p:txBody>
      </p:sp>
      <p:sp>
        <p:nvSpPr>
          <p:cNvPr id="11321" name="AutoShape 57"/>
          <p:cNvSpPr>
            <a:spLocks noChangeArrowheads="1"/>
          </p:cNvSpPr>
          <p:nvPr/>
        </p:nvSpPr>
        <p:spPr bwMode="auto">
          <a:xfrm>
            <a:off x="8686800" y="2743200"/>
            <a:ext cx="457200" cy="1371600"/>
          </a:xfrm>
          <a:prstGeom prst="flowChartDelay">
            <a:avLst/>
          </a:prstGeom>
          <a:solidFill>
            <a:schemeClr val="accent5">
              <a:lumMod val="75000"/>
            </a:schemeClr>
          </a:solidFill>
          <a:ln w="9525">
            <a:solidFill>
              <a:srgbClr val="FFFF5B"/>
            </a:solidFill>
            <a:miter lim="800000"/>
            <a:headEnd/>
            <a:tailEnd/>
          </a:ln>
          <a:effectLst/>
          <a:extLst/>
        </p:spPr>
        <p:txBody>
          <a:bodyPr vert="eaVert" wrap="none" anchor="ctr"/>
          <a:lstStyle/>
          <a:p>
            <a:pPr algn="ctr" rtl="1"/>
            <a:endParaRPr lang="ru-RU" sz="1600" b="1" dirty="0">
              <a:solidFill>
                <a:schemeClr val="bg1"/>
              </a:solidFill>
            </a:endParaRPr>
          </a:p>
        </p:txBody>
      </p:sp>
      <p:sp>
        <p:nvSpPr>
          <p:cNvPr id="11322" name="AutoShape 58"/>
          <p:cNvSpPr>
            <a:spLocks noChangeArrowheads="1"/>
          </p:cNvSpPr>
          <p:nvPr/>
        </p:nvSpPr>
        <p:spPr bwMode="auto">
          <a:xfrm>
            <a:off x="8686800" y="4114800"/>
            <a:ext cx="457200" cy="1371600"/>
          </a:xfrm>
          <a:prstGeom prst="flowChartDelay">
            <a:avLst/>
          </a:prstGeom>
          <a:solidFill>
            <a:srgbClr val="1EC039"/>
          </a:solidFill>
          <a:ln w="9525">
            <a:solidFill>
              <a:srgbClr val="1EC03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 rtl="1"/>
            <a:endParaRPr lang="ru-RU" sz="1600" b="1" dirty="0">
              <a:solidFill>
                <a:schemeClr val="bg1"/>
              </a:solidFill>
            </a:endParaRPr>
          </a:p>
        </p:txBody>
      </p:sp>
      <p:sp>
        <p:nvSpPr>
          <p:cNvPr id="11323" name="AutoShape 59"/>
          <p:cNvSpPr>
            <a:spLocks noChangeArrowheads="1"/>
          </p:cNvSpPr>
          <p:nvPr/>
        </p:nvSpPr>
        <p:spPr bwMode="auto">
          <a:xfrm>
            <a:off x="8686800" y="5486400"/>
            <a:ext cx="457200" cy="1371600"/>
          </a:xfrm>
          <a:prstGeom prst="flowChartDelay">
            <a:avLst/>
          </a:prstGeom>
          <a:solidFill>
            <a:srgbClr val="ED092A"/>
          </a:solidFill>
          <a:ln w="9525">
            <a:solidFill>
              <a:srgbClr val="ED092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 rtl="1"/>
            <a:endParaRPr lang="ru-RU" sz="1600" b="1" dirty="0">
              <a:solidFill>
                <a:schemeClr val="bg1"/>
              </a:solidFill>
            </a:endParaRPr>
          </a:p>
        </p:txBody>
      </p:sp>
      <p:grpSp>
        <p:nvGrpSpPr>
          <p:cNvPr id="11335" name="Group 71"/>
          <p:cNvGrpSpPr>
            <a:grpSpLocks/>
          </p:cNvGrpSpPr>
          <p:nvPr/>
        </p:nvGrpSpPr>
        <p:grpSpPr bwMode="auto">
          <a:xfrm>
            <a:off x="2051985" y="5437101"/>
            <a:ext cx="5222578" cy="1317798"/>
            <a:chOff x="2090" y="2640"/>
            <a:chExt cx="3046" cy="1248"/>
          </a:xfrm>
        </p:grpSpPr>
        <p:sp>
          <p:nvSpPr>
            <p:cNvPr id="11324" name="AutoShape 60"/>
            <p:cNvSpPr>
              <a:spLocks noChangeArrowheads="1"/>
            </p:cNvSpPr>
            <p:nvPr/>
          </p:nvSpPr>
          <p:spPr bwMode="auto">
            <a:xfrm>
              <a:off x="2090" y="2640"/>
              <a:ext cx="3046" cy="1248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66CC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uk-UA" sz="1600" dirty="0" smtClean="0"/>
            </a:p>
            <a:p>
              <a:pPr algn="ctr"/>
              <a:endParaRPr lang="uk-UA" sz="1600" dirty="0"/>
            </a:p>
            <a:p>
              <a:pPr algn="ctr"/>
              <a:endParaRPr lang="uk-UA" sz="1600" dirty="0" smtClean="0"/>
            </a:p>
            <a:p>
              <a:pPr algn="ctr"/>
              <a:endParaRPr lang="uk-UA" sz="1400" dirty="0"/>
            </a:p>
            <a:p>
              <a:pPr algn="ctr"/>
              <a:r>
                <a:rPr lang="ru-RU" sz="1400" b="1" i="1" dirty="0" smtClean="0">
                  <a:solidFill>
                    <a:srgbClr val="002060"/>
                  </a:solidFill>
                </a:rPr>
                <a:t>Работа  учителя начальных  классов</a:t>
              </a:r>
            </a:p>
            <a:p>
              <a:pPr algn="ctr"/>
              <a:r>
                <a:rPr lang="ru-RU" sz="1400" b="1" i="1" dirty="0" smtClean="0">
                  <a:solidFill>
                    <a:srgbClr val="002060"/>
                  </a:solidFill>
                </a:rPr>
                <a:t>МОУ «Школа  № 119 г. Донецка»</a:t>
              </a:r>
            </a:p>
            <a:p>
              <a:pPr algn="ctr"/>
              <a:r>
                <a:rPr lang="ru-RU" sz="1400" b="1" i="1" dirty="0" err="1" smtClean="0">
                  <a:solidFill>
                    <a:srgbClr val="002060"/>
                  </a:solidFill>
                </a:rPr>
                <a:t>Григорюк</a:t>
              </a:r>
              <a:r>
                <a:rPr lang="ru-RU" sz="1400" b="1" i="1" dirty="0" smtClean="0">
                  <a:solidFill>
                    <a:srgbClr val="002060"/>
                  </a:solidFill>
                </a:rPr>
                <a:t> Елены Ивановны</a:t>
              </a:r>
            </a:p>
            <a:p>
              <a:pPr algn="ctr"/>
              <a:endParaRPr lang="uk-UA" sz="1600" dirty="0"/>
            </a:p>
            <a:p>
              <a:pPr algn="ctr"/>
              <a:endParaRPr lang="uk-UA" sz="1600" dirty="0" smtClean="0"/>
            </a:p>
            <a:p>
              <a:pPr algn="ctr"/>
              <a:endParaRPr lang="uk-UA" sz="1600" dirty="0"/>
            </a:p>
          </p:txBody>
        </p:sp>
        <p:sp>
          <p:nvSpPr>
            <p:cNvPr id="11327" name="Line 63"/>
            <p:cNvSpPr>
              <a:spLocks noChangeShapeType="1"/>
            </p:cNvSpPr>
            <p:nvPr/>
          </p:nvSpPr>
          <p:spPr bwMode="auto">
            <a:xfrm flipV="1">
              <a:off x="2784" y="2640"/>
              <a:ext cx="2112" cy="0"/>
            </a:xfrm>
            <a:prstGeom prst="line">
              <a:avLst/>
            </a:prstGeom>
            <a:noFill/>
            <a:ln w="9525">
              <a:solidFill>
                <a:srgbClr val="66CC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28" name="Line 64"/>
            <p:cNvSpPr>
              <a:spLocks noChangeShapeType="1"/>
            </p:cNvSpPr>
            <p:nvPr/>
          </p:nvSpPr>
          <p:spPr bwMode="auto">
            <a:xfrm flipV="1">
              <a:off x="2784" y="2832"/>
              <a:ext cx="2112" cy="0"/>
            </a:xfrm>
            <a:prstGeom prst="line">
              <a:avLst/>
            </a:prstGeom>
            <a:noFill/>
            <a:ln w="9525">
              <a:solidFill>
                <a:srgbClr val="66CC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29" name="Line 65"/>
            <p:cNvSpPr>
              <a:spLocks noChangeShapeType="1"/>
            </p:cNvSpPr>
            <p:nvPr/>
          </p:nvSpPr>
          <p:spPr bwMode="auto">
            <a:xfrm flipV="1">
              <a:off x="2784" y="3072"/>
              <a:ext cx="2112" cy="0"/>
            </a:xfrm>
            <a:prstGeom prst="line">
              <a:avLst/>
            </a:prstGeom>
            <a:noFill/>
            <a:ln w="9525">
              <a:solidFill>
                <a:srgbClr val="66CC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30" name="Line 66"/>
            <p:cNvSpPr>
              <a:spLocks noChangeShapeType="1"/>
            </p:cNvSpPr>
            <p:nvPr/>
          </p:nvSpPr>
          <p:spPr bwMode="auto">
            <a:xfrm flipV="1">
              <a:off x="2784" y="3264"/>
              <a:ext cx="2112" cy="0"/>
            </a:xfrm>
            <a:prstGeom prst="line">
              <a:avLst/>
            </a:prstGeom>
            <a:noFill/>
            <a:ln w="9525">
              <a:solidFill>
                <a:srgbClr val="66CC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31" name="Line 67"/>
            <p:cNvSpPr>
              <a:spLocks noChangeShapeType="1"/>
            </p:cNvSpPr>
            <p:nvPr/>
          </p:nvSpPr>
          <p:spPr bwMode="auto">
            <a:xfrm flipV="1">
              <a:off x="2784" y="3456"/>
              <a:ext cx="2112" cy="0"/>
            </a:xfrm>
            <a:prstGeom prst="line">
              <a:avLst/>
            </a:prstGeom>
            <a:noFill/>
            <a:ln w="9525">
              <a:solidFill>
                <a:srgbClr val="66CC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32" name="Line 68"/>
            <p:cNvSpPr>
              <a:spLocks noChangeShapeType="1"/>
            </p:cNvSpPr>
            <p:nvPr/>
          </p:nvSpPr>
          <p:spPr bwMode="auto">
            <a:xfrm flipV="1">
              <a:off x="2784" y="3648"/>
              <a:ext cx="2112" cy="0"/>
            </a:xfrm>
            <a:prstGeom prst="line">
              <a:avLst/>
            </a:prstGeom>
            <a:noFill/>
            <a:ln w="9525">
              <a:solidFill>
                <a:srgbClr val="66CC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1336" name="Group 72"/>
          <p:cNvGrpSpPr>
            <a:grpSpLocks/>
          </p:cNvGrpSpPr>
          <p:nvPr/>
        </p:nvGrpSpPr>
        <p:grpSpPr bwMode="auto">
          <a:xfrm>
            <a:off x="152400" y="228600"/>
            <a:ext cx="457200" cy="6477000"/>
            <a:chOff x="48" y="144"/>
            <a:chExt cx="288" cy="4080"/>
          </a:xfrm>
        </p:grpSpPr>
        <p:sp>
          <p:nvSpPr>
            <p:cNvPr id="11337" name="AutoShape 73"/>
            <p:cNvSpPr>
              <a:spLocks noChangeArrowheads="1"/>
            </p:cNvSpPr>
            <p:nvPr/>
          </p:nvSpPr>
          <p:spPr bwMode="auto">
            <a:xfrm>
              <a:off x="48" y="14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338" name="AutoShape 74"/>
            <p:cNvSpPr>
              <a:spLocks noChangeArrowheads="1"/>
            </p:cNvSpPr>
            <p:nvPr/>
          </p:nvSpPr>
          <p:spPr bwMode="auto">
            <a:xfrm>
              <a:off x="48" y="14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339" name="AutoShape 75"/>
            <p:cNvSpPr>
              <a:spLocks noChangeArrowheads="1"/>
            </p:cNvSpPr>
            <p:nvPr/>
          </p:nvSpPr>
          <p:spPr bwMode="auto">
            <a:xfrm>
              <a:off x="48" y="28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340" name="AutoShape 76"/>
            <p:cNvSpPr>
              <a:spLocks noChangeArrowheads="1"/>
            </p:cNvSpPr>
            <p:nvPr/>
          </p:nvSpPr>
          <p:spPr bwMode="auto">
            <a:xfrm>
              <a:off x="48" y="43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341" name="AutoShape 77"/>
            <p:cNvSpPr>
              <a:spLocks noChangeArrowheads="1"/>
            </p:cNvSpPr>
            <p:nvPr/>
          </p:nvSpPr>
          <p:spPr bwMode="auto">
            <a:xfrm>
              <a:off x="48" y="57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342" name="AutoShape 78"/>
            <p:cNvSpPr>
              <a:spLocks noChangeArrowheads="1"/>
            </p:cNvSpPr>
            <p:nvPr/>
          </p:nvSpPr>
          <p:spPr bwMode="auto">
            <a:xfrm>
              <a:off x="48" y="72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343" name="AutoShape 79"/>
            <p:cNvSpPr>
              <a:spLocks noChangeArrowheads="1"/>
            </p:cNvSpPr>
            <p:nvPr/>
          </p:nvSpPr>
          <p:spPr bwMode="auto">
            <a:xfrm>
              <a:off x="48" y="86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344" name="AutoShape 80"/>
            <p:cNvSpPr>
              <a:spLocks noChangeArrowheads="1"/>
            </p:cNvSpPr>
            <p:nvPr/>
          </p:nvSpPr>
          <p:spPr bwMode="auto">
            <a:xfrm>
              <a:off x="48" y="100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345" name="AutoShape 81"/>
            <p:cNvSpPr>
              <a:spLocks noChangeArrowheads="1"/>
            </p:cNvSpPr>
            <p:nvPr/>
          </p:nvSpPr>
          <p:spPr bwMode="auto">
            <a:xfrm>
              <a:off x="48" y="115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346" name="AutoShape 82"/>
            <p:cNvSpPr>
              <a:spLocks noChangeArrowheads="1"/>
            </p:cNvSpPr>
            <p:nvPr/>
          </p:nvSpPr>
          <p:spPr bwMode="auto">
            <a:xfrm>
              <a:off x="48" y="129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347" name="AutoShape 83"/>
            <p:cNvSpPr>
              <a:spLocks noChangeArrowheads="1"/>
            </p:cNvSpPr>
            <p:nvPr/>
          </p:nvSpPr>
          <p:spPr bwMode="auto">
            <a:xfrm>
              <a:off x="48" y="144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348" name="AutoShape 84"/>
            <p:cNvSpPr>
              <a:spLocks noChangeArrowheads="1"/>
            </p:cNvSpPr>
            <p:nvPr/>
          </p:nvSpPr>
          <p:spPr bwMode="auto">
            <a:xfrm>
              <a:off x="48" y="158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349" name="AutoShape 85"/>
            <p:cNvSpPr>
              <a:spLocks noChangeArrowheads="1"/>
            </p:cNvSpPr>
            <p:nvPr/>
          </p:nvSpPr>
          <p:spPr bwMode="auto">
            <a:xfrm>
              <a:off x="48" y="172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350" name="AutoShape 86"/>
            <p:cNvSpPr>
              <a:spLocks noChangeArrowheads="1"/>
            </p:cNvSpPr>
            <p:nvPr/>
          </p:nvSpPr>
          <p:spPr bwMode="auto">
            <a:xfrm>
              <a:off x="48" y="187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351" name="AutoShape 87"/>
            <p:cNvSpPr>
              <a:spLocks noChangeArrowheads="1"/>
            </p:cNvSpPr>
            <p:nvPr/>
          </p:nvSpPr>
          <p:spPr bwMode="auto">
            <a:xfrm>
              <a:off x="48" y="201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352" name="AutoShape 88"/>
            <p:cNvSpPr>
              <a:spLocks noChangeArrowheads="1"/>
            </p:cNvSpPr>
            <p:nvPr/>
          </p:nvSpPr>
          <p:spPr bwMode="auto">
            <a:xfrm>
              <a:off x="48" y="216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353" name="AutoShape 89"/>
            <p:cNvSpPr>
              <a:spLocks noChangeArrowheads="1"/>
            </p:cNvSpPr>
            <p:nvPr/>
          </p:nvSpPr>
          <p:spPr bwMode="auto">
            <a:xfrm>
              <a:off x="48" y="230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354" name="AutoShape 90"/>
            <p:cNvSpPr>
              <a:spLocks noChangeArrowheads="1"/>
            </p:cNvSpPr>
            <p:nvPr/>
          </p:nvSpPr>
          <p:spPr bwMode="auto">
            <a:xfrm>
              <a:off x="48" y="244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355" name="AutoShape 91"/>
            <p:cNvSpPr>
              <a:spLocks noChangeArrowheads="1"/>
            </p:cNvSpPr>
            <p:nvPr/>
          </p:nvSpPr>
          <p:spPr bwMode="auto">
            <a:xfrm>
              <a:off x="48" y="259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356" name="AutoShape 92"/>
            <p:cNvSpPr>
              <a:spLocks noChangeArrowheads="1"/>
            </p:cNvSpPr>
            <p:nvPr/>
          </p:nvSpPr>
          <p:spPr bwMode="auto">
            <a:xfrm>
              <a:off x="48" y="273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357" name="AutoShape 93"/>
            <p:cNvSpPr>
              <a:spLocks noChangeArrowheads="1"/>
            </p:cNvSpPr>
            <p:nvPr/>
          </p:nvSpPr>
          <p:spPr bwMode="auto">
            <a:xfrm>
              <a:off x="48" y="288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358" name="AutoShape 94"/>
            <p:cNvSpPr>
              <a:spLocks noChangeArrowheads="1"/>
            </p:cNvSpPr>
            <p:nvPr/>
          </p:nvSpPr>
          <p:spPr bwMode="auto">
            <a:xfrm>
              <a:off x="48" y="302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359" name="AutoShape 95"/>
            <p:cNvSpPr>
              <a:spLocks noChangeArrowheads="1"/>
            </p:cNvSpPr>
            <p:nvPr/>
          </p:nvSpPr>
          <p:spPr bwMode="auto">
            <a:xfrm>
              <a:off x="48" y="316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360" name="AutoShape 96"/>
            <p:cNvSpPr>
              <a:spLocks noChangeArrowheads="1"/>
            </p:cNvSpPr>
            <p:nvPr/>
          </p:nvSpPr>
          <p:spPr bwMode="auto">
            <a:xfrm>
              <a:off x="48" y="331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361" name="AutoShape 97"/>
            <p:cNvSpPr>
              <a:spLocks noChangeArrowheads="1"/>
            </p:cNvSpPr>
            <p:nvPr/>
          </p:nvSpPr>
          <p:spPr bwMode="auto">
            <a:xfrm>
              <a:off x="48" y="345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362" name="AutoShape 98"/>
            <p:cNvSpPr>
              <a:spLocks noChangeArrowheads="1"/>
            </p:cNvSpPr>
            <p:nvPr/>
          </p:nvSpPr>
          <p:spPr bwMode="auto">
            <a:xfrm>
              <a:off x="48" y="360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363" name="AutoShape 99"/>
            <p:cNvSpPr>
              <a:spLocks noChangeArrowheads="1"/>
            </p:cNvSpPr>
            <p:nvPr/>
          </p:nvSpPr>
          <p:spPr bwMode="auto">
            <a:xfrm>
              <a:off x="48" y="374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364" name="AutoShape 100"/>
            <p:cNvSpPr>
              <a:spLocks noChangeArrowheads="1"/>
            </p:cNvSpPr>
            <p:nvPr/>
          </p:nvSpPr>
          <p:spPr bwMode="auto">
            <a:xfrm>
              <a:off x="48" y="388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365" name="AutoShape 101"/>
            <p:cNvSpPr>
              <a:spLocks noChangeArrowheads="1"/>
            </p:cNvSpPr>
            <p:nvPr/>
          </p:nvSpPr>
          <p:spPr bwMode="auto">
            <a:xfrm>
              <a:off x="48" y="403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366" name="AutoShape 102"/>
            <p:cNvSpPr>
              <a:spLocks noChangeArrowheads="1"/>
            </p:cNvSpPr>
            <p:nvPr/>
          </p:nvSpPr>
          <p:spPr bwMode="auto">
            <a:xfrm>
              <a:off x="48" y="417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" name="Управляющая кнопка: сведения 1">
            <a:hlinkClick r:id="" action="ppaction://hlinkshowjump?jump=lastslide" highlightClick="1"/>
          </p:cNvPr>
          <p:cNvSpPr/>
          <p:nvPr/>
        </p:nvSpPr>
        <p:spPr>
          <a:xfrm>
            <a:off x="796789" y="6215743"/>
            <a:ext cx="521208" cy="509016"/>
          </a:xfrm>
          <a:prstGeom prst="actionButtonInform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5" name="Куб 94"/>
          <p:cNvSpPr/>
          <p:nvPr/>
        </p:nvSpPr>
        <p:spPr>
          <a:xfrm>
            <a:off x="2405542" y="1424435"/>
            <a:ext cx="928694" cy="928694"/>
          </a:xfrm>
          <a:prstGeom prst="cube">
            <a:avLst/>
          </a:prstGeom>
          <a:solidFill>
            <a:srgbClr val="92D050"/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  <a:reflection blurRad="6350" stA="50000" endA="300" endPos="55000" dir="5400000" sy="-100000" algn="bl" rotWithShape="0"/>
          </a:effectLst>
          <a:scene3d>
            <a:camera prst="perspectiveBelow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</a:t>
            </a:r>
            <a:endParaRPr lang="ru-RU" sz="4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6" name="Куб 95"/>
          <p:cNvSpPr/>
          <p:nvPr/>
        </p:nvSpPr>
        <p:spPr>
          <a:xfrm>
            <a:off x="3467461" y="1002548"/>
            <a:ext cx="928694" cy="928694"/>
          </a:xfrm>
          <a:prstGeom prst="cube">
            <a:avLst/>
          </a:prstGeom>
          <a:solidFill>
            <a:srgbClr val="FF0000"/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  <a:reflection blurRad="6350" stA="50000" endA="300" endPos="55000" dir="5400000" sy="-100000" algn="bl" rotWithShape="0"/>
          </a:effectLst>
          <a:scene3d>
            <a:camera prst="perspectiveBelow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</a:t>
            </a:r>
            <a:endParaRPr lang="ru-RU" sz="4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7" name="Куб 96"/>
          <p:cNvSpPr/>
          <p:nvPr/>
        </p:nvSpPr>
        <p:spPr>
          <a:xfrm>
            <a:off x="6165333" y="1357306"/>
            <a:ext cx="928694" cy="928694"/>
          </a:xfrm>
          <a:prstGeom prst="cube">
            <a:avLst/>
          </a:prstGeom>
          <a:solidFill>
            <a:srgbClr val="FFC000"/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  <a:reflection blurRad="6350" stA="50000" endA="300" endPos="55000" dir="5400000" sy="-100000" algn="bl" rotWithShape="0"/>
          </a:effectLst>
          <a:scene3d>
            <a:camera prst="perspectiveBelow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А</a:t>
            </a:r>
            <a:endParaRPr lang="ru-RU" sz="4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8" name="Куб 97"/>
          <p:cNvSpPr/>
          <p:nvPr/>
        </p:nvSpPr>
        <p:spPr>
          <a:xfrm>
            <a:off x="5289623" y="922055"/>
            <a:ext cx="928694" cy="928694"/>
          </a:xfrm>
          <a:prstGeom prst="cub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  <a:reflection blurRad="6350" stA="50000" endA="300" endPos="55000" dir="5400000" sy="-100000" algn="bl" rotWithShape="0"/>
          </a:effectLst>
          <a:scene3d>
            <a:camera prst="perspectiveBelow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Т</a:t>
            </a:r>
            <a:endParaRPr lang="ru-RU" sz="4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9" name="Куб 98"/>
          <p:cNvSpPr/>
          <p:nvPr/>
        </p:nvSpPr>
        <p:spPr>
          <a:xfrm>
            <a:off x="4278129" y="1486482"/>
            <a:ext cx="928694" cy="928694"/>
          </a:xfrm>
          <a:prstGeom prst="cube">
            <a:avLst/>
          </a:prstGeom>
          <a:solidFill>
            <a:srgbClr val="00B0F0"/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  <a:reflection blurRad="6350" stA="50000" endA="300" endPos="55000" dir="5400000" sy="-100000" algn="bl" rotWithShape="0"/>
          </a:effectLst>
          <a:scene3d>
            <a:camera prst="perspectiveBelow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</a:t>
            </a:r>
            <a:endParaRPr lang="ru-RU" sz="4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1" name="Куб 100"/>
          <p:cNvSpPr/>
          <p:nvPr/>
        </p:nvSpPr>
        <p:spPr>
          <a:xfrm>
            <a:off x="7250031" y="1048790"/>
            <a:ext cx="928694" cy="928694"/>
          </a:xfrm>
          <a:prstGeom prst="cube">
            <a:avLst/>
          </a:prstGeom>
          <a:solidFill>
            <a:srgbClr val="FF0000"/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  <a:reflection blurRad="6350" stA="50000" endA="300" endPos="55000" dir="5400000" sy="-100000" algn="bl" rotWithShape="0"/>
          </a:effectLst>
          <a:scene3d>
            <a:camera prst="perspectiveBelow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</a:t>
            </a:r>
            <a:endParaRPr lang="ru-RU" sz="4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3" name="Куб 102"/>
          <p:cNvSpPr/>
          <p:nvPr/>
        </p:nvSpPr>
        <p:spPr>
          <a:xfrm>
            <a:off x="3599097" y="3421853"/>
            <a:ext cx="928694" cy="928694"/>
          </a:xfrm>
          <a:prstGeom prst="cube">
            <a:avLst/>
          </a:prstGeom>
          <a:solidFill>
            <a:srgbClr val="FFC000"/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  <a:reflection blurRad="6350" stA="50000" endA="300" endPos="55000" dir="5400000" sy="-100000" algn="bl" rotWithShape="0"/>
          </a:effectLst>
          <a:scene3d>
            <a:camera prst="perspectiveBelow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</a:t>
            </a:r>
            <a:endParaRPr lang="ru-RU" sz="4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4" name="Куб 103"/>
          <p:cNvSpPr/>
          <p:nvPr/>
        </p:nvSpPr>
        <p:spPr>
          <a:xfrm>
            <a:off x="7421825" y="3557814"/>
            <a:ext cx="928694" cy="928694"/>
          </a:xfrm>
          <a:prstGeom prst="cub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  <a:reflection blurRad="6350" stA="50000" endA="300" endPos="55000" dir="5400000" sy="-100000" algn="bl" rotWithShape="0"/>
          </a:effectLst>
          <a:scene3d>
            <a:camera prst="perspectiveBelow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А</a:t>
            </a:r>
            <a:endParaRPr lang="ru-RU" sz="4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5" name="Куб 104"/>
          <p:cNvSpPr/>
          <p:nvPr/>
        </p:nvSpPr>
        <p:spPr>
          <a:xfrm>
            <a:off x="5526881" y="3214694"/>
            <a:ext cx="928694" cy="928694"/>
          </a:xfrm>
          <a:prstGeom prst="cube">
            <a:avLst/>
          </a:prstGeom>
          <a:solidFill>
            <a:srgbClr val="00B0F0"/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  <a:reflection blurRad="6350" stA="50000" endA="300" endPos="55000" dir="5400000" sy="-100000" algn="bl" rotWithShape="0"/>
          </a:effectLst>
          <a:scene3d>
            <a:camera prst="perspectiveBelow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</a:t>
            </a:r>
            <a:endParaRPr lang="ru-RU" sz="4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6" name="Куб 105"/>
          <p:cNvSpPr/>
          <p:nvPr/>
        </p:nvSpPr>
        <p:spPr>
          <a:xfrm>
            <a:off x="6544785" y="3031892"/>
            <a:ext cx="928694" cy="928694"/>
          </a:xfrm>
          <a:prstGeom prst="cube">
            <a:avLst/>
          </a:prstGeom>
          <a:solidFill>
            <a:srgbClr val="92D050"/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  <a:reflection blurRad="6350" stA="50000" endA="300" endPos="55000" dir="5400000" sy="-100000" algn="bl" rotWithShape="0"/>
          </a:effectLst>
          <a:scene3d>
            <a:camera prst="perspectiveBelow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</a:t>
            </a:r>
            <a:endParaRPr lang="ru-RU" sz="4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7" name="Куб 106"/>
          <p:cNvSpPr/>
          <p:nvPr/>
        </p:nvSpPr>
        <p:spPr>
          <a:xfrm>
            <a:off x="4608896" y="3031892"/>
            <a:ext cx="928694" cy="928694"/>
          </a:xfrm>
          <a:prstGeom prst="cub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  <a:reflection blurRad="6350" stA="50000" endA="300" endPos="55000" dir="5400000" sy="-100000" algn="bl" rotWithShape="0"/>
          </a:effectLst>
          <a:scene3d>
            <a:camera prst="perspectiveBelow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Л</a:t>
            </a:r>
            <a:endParaRPr lang="ru-RU" sz="4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AutoShape 40"/>
          <p:cNvSpPr>
            <a:spLocks noChangeArrowheads="1"/>
          </p:cNvSpPr>
          <p:nvPr/>
        </p:nvSpPr>
        <p:spPr bwMode="auto">
          <a:xfrm>
            <a:off x="5165183" y="4610100"/>
            <a:ext cx="2095270" cy="533400"/>
          </a:xfrm>
          <a:prstGeom prst="roundRect">
            <a:avLst>
              <a:gd name="adj" fmla="val 16667"/>
            </a:avLst>
          </a:prstGeom>
          <a:solidFill>
            <a:schemeClr val="accent4">
              <a:lumMod val="60000"/>
              <a:lumOff val="40000"/>
            </a:schemeClr>
          </a:solidFill>
          <a:ln w="38100" cmpd="dbl">
            <a:solidFill>
              <a:srgbClr val="99CC00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uk-UA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uk-UA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4</a:t>
            </a:r>
            <a:r>
              <a:rPr lang="uk-UA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КЛАСС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09" name="Picture 2" descr="http://www.edu.cap.ru/home/4166/2012/do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464" y="2411547"/>
            <a:ext cx="3076266" cy="2922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Управляющая кнопка: в конец 2">
            <a:hlinkClick r:id="" action="ppaction://hlinkshowjump?jump=nextslide" highlightClick="1"/>
          </p:cNvPr>
          <p:cNvSpPr/>
          <p:nvPr/>
        </p:nvSpPr>
        <p:spPr>
          <a:xfrm>
            <a:off x="7740352" y="6257785"/>
            <a:ext cx="792088" cy="371615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00"/>
              </a:solidFill>
            </a:endParaRPr>
          </a:p>
        </p:txBody>
      </p:sp>
      <p:sp>
        <p:nvSpPr>
          <p:cNvPr id="102" name="AutoShape 40"/>
          <p:cNvSpPr>
            <a:spLocks noChangeArrowheads="1"/>
          </p:cNvSpPr>
          <p:nvPr/>
        </p:nvSpPr>
        <p:spPr bwMode="auto">
          <a:xfrm>
            <a:off x="2869889" y="165100"/>
            <a:ext cx="4943293" cy="533400"/>
          </a:xfrm>
          <a:prstGeom prst="roundRect">
            <a:avLst>
              <a:gd name="adj" fmla="val 16667"/>
            </a:avLst>
          </a:prstGeom>
          <a:solidFill>
            <a:srgbClr val="92D050"/>
          </a:solidFill>
          <a:ln w="38100" cmpd="dbl">
            <a:solidFill>
              <a:srgbClr val="99CC00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uk-UA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ТЕХНОЛОГИЧЕСКИЙ ПРИЕМ  «ТРАФАРЕТ»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92083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edu.cap.ru/home/4166/2012/do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3212976"/>
            <a:ext cx="3963278" cy="3765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27584" y="188640"/>
            <a:ext cx="741682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  <a:ea typeface="Arial Unicode MS" pitchFamily="34" charset="-128"/>
                <a:cs typeface="Arial" pitchFamily="34" charset="0"/>
              </a:rPr>
              <a:t>Все на свете из чего–то состоит: облако – из множества водяных капелек, лес – из деревьев. Речь состоит из предложений, а предложение из слов. Слова сделаны из своего «строительного материала». И каждый «кирпичик» вносит в слово свою часть смысла, изменяет его форму.</a:t>
            </a:r>
          </a:p>
          <a:p>
            <a:pPr algn="just"/>
            <a:r>
              <a:rPr lang="uk-UA" sz="2400" dirty="0" smtClean="0">
                <a:solidFill>
                  <a:srgbClr val="002060"/>
                </a:solidFill>
                <a:latin typeface="Comic Sans MS" pitchFamily="66" charset="0"/>
                <a:ea typeface="Arial Unicode MS" pitchFamily="34" charset="-128"/>
                <a:cs typeface="Arial" pitchFamily="34" charset="0"/>
              </a:rPr>
              <a:t>                           </a:t>
            </a: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  <a:ea typeface="Arial Unicode MS" pitchFamily="34" charset="-128"/>
                <a:cs typeface="Arial" pitchFamily="34" charset="0"/>
              </a:rPr>
              <a:t>Если знаешь части слова,</a:t>
            </a:r>
          </a:p>
          <a:p>
            <a:pPr algn="just"/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  <a:ea typeface="Arial Unicode MS" pitchFamily="34" charset="-128"/>
                <a:cs typeface="Arial" pitchFamily="34" charset="0"/>
              </a:rPr>
              <a:t>                           То напишешь их толково.</a:t>
            </a:r>
          </a:p>
          <a:p>
            <a:pPr algn="just"/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  <a:ea typeface="Arial Unicode MS" pitchFamily="34" charset="-128"/>
                <a:cs typeface="Arial" pitchFamily="34" charset="0"/>
              </a:rPr>
              <a:t>                        </a:t>
            </a:r>
          </a:p>
          <a:p>
            <a:pPr algn="just"/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  <a:ea typeface="Arial Unicode MS" pitchFamily="34" charset="-128"/>
                <a:cs typeface="Arial" pitchFamily="34" charset="0"/>
              </a:rPr>
              <a:t>              Проверьте свои знания по данной теме. </a:t>
            </a:r>
          </a:p>
          <a:p>
            <a:pPr algn="just"/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  <a:ea typeface="Arial Unicode MS" pitchFamily="34" charset="-128"/>
                <a:cs typeface="Arial" pitchFamily="34" charset="0"/>
              </a:rPr>
              <a:t>                         </a:t>
            </a:r>
          </a:p>
          <a:p>
            <a:pPr algn="just"/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  <a:ea typeface="Arial Unicode MS" pitchFamily="34" charset="-128"/>
                <a:cs typeface="Arial" pitchFamily="34" charset="0"/>
              </a:rPr>
              <a:t>Т                        Начинайте работу с задания 1</a:t>
            </a:r>
            <a:endParaRPr lang="uk-UA" sz="2400" dirty="0" smtClean="0">
              <a:solidFill>
                <a:srgbClr val="002060"/>
              </a:solidFill>
              <a:latin typeface="Comic Sans MS" pitchFamily="66" charset="0"/>
              <a:ea typeface="Arial Unicode MS" pitchFamily="34" charset="-128"/>
              <a:cs typeface="Arial" pitchFamily="34" charset="0"/>
            </a:endParaRPr>
          </a:p>
          <a:p>
            <a:endParaRPr lang="uk-UA" sz="2400" dirty="0">
              <a:solidFill>
                <a:srgbClr val="008000"/>
              </a:solidFill>
              <a:latin typeface="Book Antiqua" pitchFamily="18" charset="0"/>
              <a:ea typeface="Arial Unicode MS" pitchFamily="34" charset="-128"/>
              <a:cs typeface="BrowalliaUPC" pitchFamily="34" charset="-34"/>
            </a:endParaRPr>
          </a:p>
        </p:txBody>
      </p:sp>
      <p:sp>
        <p:nvSpPr>
          <p:cNvPr id="13" name="AutoShape 5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1371600"/>
          </a:xfrm>
          <a:prstGeom prst="flowChartDelay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rgbClr val="FF9900"/>
            </a:solidFill>
            <a:miter lim="800000"/>
            <a:headEnd/>
            <a:tailEnd/>
          </a:ln>
          <a:effectLst/>
          <a:extLst/>
        </p:spPr>
        <p:txBody>
          <a:bodyPr vert="eaVert" wrap="none" anchor="ctr"/>
          <a:lstStyle/>
          <a:p>
            <a:pPr algn="ctr" rtl="1"/>
            <a:r>
              <a:rPr lang="uk-UA" sz="1600" b="1" dirty="0" err="1" smtClean="0">
                <a:solidFill>
                  <a:schemeClr val="bg1"/>
                </a:solidFill>
              </a:rPr>
              <a:t>Задание</a:t>
            </a:r>
            <a:r>
              <a:rPr lang="uk-UA" sz="1600" b="1" dirty="0" smtClean="0">
                <a:solidFill>
                  <a:schemeClr val="bg1"/>
                </a:solidFill>
              </a:rPr>
              <a:t> 1</a:t>
            </a:r>
            <a:endParaRPr lang="ru-RU" sz="1600" b="1" dirty="0">
              <a:solidFill>
                <a:schemeClr val="bg1"/>
              </a:solidFill>
            </a:endParaRPr>
          </a:p>
        </p:txBody>
      </p:sp>
      <p:sp>
        <p:nvSpPr>
          <p:cNvPr id="14" name="AutoShape 56"/>
          <p:cNvSpPr>
            <a:spLocks noChangeArrowheads="1"/>
          </p:cNvSpPr>
          <p:nvPr/>
        </p:nvSpPr>
        <p:spPr bwMode="auto">
          <a:xfrm>
            <a:off x="8686800" y="1371600"/>
            <a:ext cx="457200" cy="1371600"/>
          </a:xfrm>
          <a:prstGeom prst="flowChartDelay">
            <a:avLst/>
          </a:prstGeom>
          <a:solidFill>
            <a:srgbClr val="00B0F0"/>
          </a:solidFill>
          <a:ln w="9525">
            <a:solidFill>
              <a:srgbClr val="00B0F0"/>
            </a:solidFill>
            <a:miter lim="800000"/>
            <a:headEnd/>
            <a:tailEnd/>
          </a:ln>
          <a:effectLst/>
          <a:extLst/>
        </p:spPr>
        <p:txBody>
          <a:bodyPr vert="eaVert" wrap="none" anchor="ctr"/>
          <a:lstStyle/>
          <a:p>
            <a:pPr algn="ctr" rtl="1"/>
            <a:endParaRPr lang="ru-RU" sz="1600" b="1" dirty="0">
              <a:solidFill>
                <a:schemeClr val="bg1"/>
              </a:solidFill>
            </a:endParaRPr>
          </a:p>
        </p:txBody>
      </p:sp>
      <p:sp>
        <p:nvSpPr>
          <p:cNvPr id="15" name="AutoShape 57"/>
          <p:cNvSpPr>
            <a:spLocks noChangeArrowheads="1"/>
          </p:cNvSpPr>
          <p:nvPr/>
        </p:nvSpPr>
        <p:spPr bwMode="auto">
          <a:xfrm>
            <a:off x="8686800" y="2743200"/>
            <a:ext cx="457200" cy="1371600"/>
          </a:xfrm>
          <a:prstGeom prst="flowChartDelay">
            <a:avLst/>
          </a:prstGeom>
          <a:solidFill>
            <a:schemeClr val="accent5">
              <a:lumMod val="75000"/>
            </a:schemeClr>
          </a:solidFill>
          <a:ln w="9525">
            <a:solidFill>
              <a:srgbClr val="FFFF5B"/>
            </a:solidFill>
            <a:miter lim="800000"/>
            <a:headEnd/>
            <a:tailEnd/>
          </a:ln>
          <a:effectLst/>
          <a:extLst/>
        </p:spPr>
        <p:txBody>
          <a:bodyPr vert="eaVert" wrap="none" anchor="ctr"/>
          <a:lstStyle/>
          <a:p>
            <a:pPr algn="ctr" rtl="1"/>
            <a:endParaRPr lang="ru-RU" sz="1600" b="1" dirty="0">
              <a:solidFill>
                <a:schemeClr val="bg1"/>
              </a:solidFill>
            </a:endParaRPr>
          </a:p>
        </p:txBody>
      </p:sp>
      <p:sp>
        <p:nvSpPr>
          <p:cNvPr id="16" name="AutoShape 58"/>
          <p:cNvSpPr>
            <a:spLocks noChangeArrowheads="1"/>
          </p:cNvSpPr>
          <p:nvPr/>
        </p:nvSpPr>
        <p:spPr bwMode="auto">
          <a:xfrm>
            <a:off x="8686800" y="4114800"/>
            <a:ext cx="457200" cy="1371600"/>
          </a:xfrm>
          <a:prstGeom prst="flowChartDelay">
            <a:avLst/>
          </a:prstGeom>
          <a:solidFill>
            <a:srgbClr val="1EC039"/>
          </a:solidFill>
          <a:ln w="9525">
            <a:solidFill>
              <a:srgbClr val="1EC03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 rtl="1"/>
            <a:endParaRPr lang="ru-RU" sz="1600" b="1" dirty="0">
              <a:solidFill>
                <a:schemeClr val="bg1"/>
              </a:solidFill>
            </a:endParaRPr>
          </a:p>
        </p:txBody>
      </p:sp>
      <p:sp>
        <p:nvSpPr>
          <p:cNvPr id="17" name="AutoShape 59"/>
          <p:cNvSpPr>
            <a:spLocks noChangeArrowheads="1"/>
          </p:cNvSpPr>
          <p:nvPr/>
        </p:nvSpPr>
        <p:spPr bwMode="auto">
          <a:xfrm>
            <a:off x="8686800" y="5486400"/>
            <a:ext cx="457200" cy="1371600"/>
          </a:xfrm>
          <a:prstGeom prst="flowChartDelay">
            <a:avLst/>
          </a:prstGeom>
          <a:solidFill>
            <a:srgbClr val="ED092A"/>
          </a:solidFill>
          <a:ln w="9525">
            <a:solidFill>
              <a:srgbClr val="ED092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 rtl="1"/>
            <a:endParaRPr lang="ru-RU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966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57" name="Rectangle 49"/>
          <p:cNvSpPr>
            <a:spLocks noChangeArrowheads="1"/>
          </p:cNvSpPr>
          <p:nvPr/>
        </p:nvSpPr>
        <p:spPr bwMode="auto">
          <a:xfrm>
            <a:off x="0" y="0"/>
            <a:ext cx="381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7412" name="Group 4"/>
          <p:cNvGrpSpPr>
            <a:grpSpLocks/>
          </p:cNvGrpSpPr>
          <p:nvPr/>
        </p:nvGrpSpPr>
        <p:grpSpPr bwMode="auto">
          <a:xfrm>
            <a:off x="8686800" y="0"/>
            <a:ext cx="457200" cy="6858000"/>
            <a:chOff x="5472" y="0"/>
            <a:chExt cx="288" cy="4320"/>
          </a:xfrm>
        </p:grpSpPr>
        <p:sp>
          <p:nvSpPr>
            <p:cNvPr id="17413" name="Rectangle 5"/>
            <p:cNvSpPr>
              <a:spLocks noChangeArrowheads="1"/>
            </p:cNvSpPr>
            <p:nvPr/>
          </p:nvSpPr>
          <p:spPr bwMode="auto">
            <a:xfrm>
              <a:off x="5520" y="0"/>
              <a:ext cx="240" cy="432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15" name="AutoShape 7">
              <a:hlinkClick r:id="" action="ppaction://hlinkshowjump?jump=nextslide"/>
            </p:cNvPr>
            <p:cNvSpPr>
              <a:spLocks noChangeArrowheads="1"/>
            </p:cNvSpPr>
            <p:nvPr/>
          </p:nvSpPr>
          <p:spPr bwMode="auto">
            <a:xfrm>
              <a:off x="5472" y="864"/>
              <a:ext cx="288" cy="864"/>
            </a:xfrm>
            <a:prstGeom prst="flowChartDelay">
              <a:avLst/>
            </a:prstGeom>
            <a:solidFill>
              <a:srgbClr val="00B0F0"/>
            </a:solidFill>
            <a:ln w="9525">
              <a:solidFill>
                <a:srgbClr val="4523A5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algn="ctr" rtl="1"/>
              <a:r>
                <a:rPr lang="uk-UA" sz="1600" b="1" dirty="0" err="1" smtClean="0">
                  <a:solidFill>
                    <a:schemeClr val="bg1"/>
                  </a:solidFill>
                </a:rPr>
                <a:t>Задание</a:t>
              </a:r>
              <a:r>
                <a:rPr lang="uk-UA" sz="1600" b="1" dirty="0" smtClean="0">
                  <a:solidFill>
                    <a:schemeClr val="bg1"/>
                  </a:solidFill>
                </a:rPr>
                <a:t> 2</a:t>
              </a:r>
              <a:endParaRPr lang="ru-RU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17416" name="AutoShape 8"/>
            <p:cNvSpPr>
              <a:spLocks noChangeArrowheads="1"/>
            </p:cNvSpPr>
            <p:nvPr/>
          </p:nvSpPr>
          <p:spPr bwMode="auto">
            <a:xfrm>
              <a:off x="5472" y="1728"/>
              <a:ext cx="288" cy="864"/>
            </a:xfrm>
            <a:prstGeom prst="flowChartDelay">
              <a:avLst/>
            </a:prstGeom>
            <a:solidFill>
              <a:schemeClr val="accent5">
                <a:lumMod val="75000"/>
              </a:schemeClr>
            </a:solidFill>
            <a:ln w="9525">
              <a:solidFill>
                <a:srgbClr val="FFFF5B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algn="ctr" rtl="1"/>
              <a:endParaRPr lang="ru-RU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17417" name="AutoShape 9"/>
            <p:cNvSpPr>
              <a:spLocks noChangeArrowheads="1"/>
            </p:cNvSpPr>
            <p:nvPr/>
          </p:nvSpPr>
          <p:spPr bwMode="auto">
            <a:xfrm>
              <a:off x="5472" y="2592"/>
              <a:ext cx="288" cy="864"/>
            </a:xfrm>
            <a:prstGeom prst="flowChartDelay">
              <a:avLst/>
            </a:prstGeom>
            <a:solidFill>
              <a:srgbClr val="1EC039"/>
            </a:solidFill>
            <a:ln w="9525">
              <a:solidFill>
                <a:srgbClr val="1EC03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algn="ctr" rtl="1"/>
              <a:endParaRPr lang="ru-RU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17418" name="AutoShape 10"/>
            <p:cNvSpPr>
              <a:spLocks noChangeArrowheads="1"/>
            </p:cNvSpPr>
            <p:nvPr/>
          </p:nvSpPr>
          <p:spPr bwMode="auto">
            <a:xfrm>
              <a:off x="5472" y="3456"/>
              <a:ext cx="288" cy="864"/>
            </a:xfrm>
            <a:prstGeom prst="flowChartDelay">
              <a:avLst/>
            </a:prstGeom>
            <a:solidFill>
              <a:srgbClr val="ED092A"/>
            </a:solidFill>
            <a:ln w="9525">
              <a:solidFill>
                <a:srgbClr val="ED092A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algn="ctr" rtl="1"/>
              <a:endParaRPr lang="ru-RU" sz="16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426" name="Group 18"/>
          <p:cNvGrpSpPr>
            <a:grpSpLocks/>
          </p:cNvGrpSpPr>
          <p:nvPr/>
        </p:nvGrpSpPr>
        <p:grpSpPr bwMode="auto">
          <a:xfrm>
            <a:off x="152400" y="228600"/>
            <a:ext cx="457200" cy="6477000"/>
            <a:chOff x="48" y="144"/>
            <a:chExt cx="288" cy="4080"/>
          </a:xfrm>
        </p:grpSpPr>
        <p:sp>
          <p:nvSpPr>
            <p:cNvPr id="17427" name="AutoShape 19"/>
            <p:cNvSpPr>
              <a:spLocks noChangeArrowheads="1"/>
            </p:cNvSpPr>
            <p:nvPr/>
          </p:nvSpPr>
          <p:spPr bwMode="auto">
            <a:xfrm>
              <a:off x="48" y="14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28" name="AutoShape 20"/>
            <p:cNvSpPr>
              <a:spLocks noChangeArrowheads="1"/>
            </p:cNvSpPr>
            <p:nvPr/>
          </p:nvSpPr>
          <p:spPr bwMode="auto">
            <a:xfrm>
              <a:off x="48" y="14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29" name="AutoShape 21"/>
            <p:cNvSpPr>
              <a:spLocks noChangeArrowheads="1"/>
            </p:cNvSpPr>
            <p:nvPr/>
          </p:nvSpPr>
          <p:spPr bwMode="auto">
            <a:xfrm>
              <a:off x="48" y="28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30" name="AutoShape 22"/>
            <p:cNvSpPr>
              <a:spLocks noChangeArrowheads="1"/>
            </p:cNvSpPr>
            <p:nvPr/>
          </p:nvSpPr>
          <p:spPr bwMode="auto">
            <a:xfrm>
              <a:off x="48" y="43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31" name="AutoShape 23"/>
            <p:cNvSpPr>
              <a:spLocks noChangeArrowheads="1"/>
            </p:cNvSpPr>
            <p:nvPr/>
          </p:nvSpPr>
          <p:spPr bwMode="auto">
            <a:xfrm>
              <a:off x="48" y="57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32" name="AutoShape 24"/>
            <p:cNvSpPr>
              <a:spLocks noChangeArrowheads="1"/>
            </p:cNvSpPr>
            <p:nvPr/>
          </p:nvSpPr>
          <p:spPr bwMode="auto">
            <a:xfrm>
              <a:off x="48" y="72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33" name="AutoShape 25"/>
            <p:cNvSpPr>
              <a:spLocks noChangeArrowheads="1"/>
            </p:cNvSpPr>
            <p:nvPr/>
          </p:nvSpPr>
          <p:spPr bwMode="auto">
            <a:xfrm>
              <a:off x="48" y="86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34" name="AutoShape 26"/>
            <p:cNvSpPr>
              <a:spLocks noChangeArrowheads="1"/>
            </p:cNvSpPr>
            <p:nvPr/>
          </p:nvSpPr>
          <p:spPr bwMode="auto">
            <a:xfrm>
              <a:off x="48" y="100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35" name="AutoShape 27"/>
            <p:cNvSpPr>
              <a:spLocks noChangeArrowheads="1"/>
            </p:cNvSpPr>
            <p:nvPr/>
          </p:nvSpPr>
          <p:spPr bwMode="auto">
            <a:xfrm>
              <a:off x="48" y="115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36" name="AutoShape 28"/>
            <p:cNvSpPr>
              <a:spLocks noChangeArrowheads="1"/>
            </p:cNvSpPr>
            <p:nvPr/>
          </p:nvSpPr>
          <p:spPr bwMode="auto">
            <a:xfrm>
              <a:off x="48" y="129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37" name="AutoShape 29"/>
            <p:cNvSpPr>
              <a:spLocks noChangeArrowheads="1"/>
            </p:cNvSpPr>
            <p:nvPr/>
          </p:nvSpPr>
          <p:spPr bwMode="auto">
            <a:xfrm>
              <a:off x="48" y="144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38" name="AutoShape 30"/>
            <p:cNvSpPr>
              <a:spLocks noChangeArrowheads="1"/>
            </p:cNvSpPr>
            <p:nvPr/>
          </p:nvSpPr>
          <p:spPr bwMode="auto">
            <a:xfrm>
              <a:off x="48" y="158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39" name="AutoShape 31"/>
            <p:cNvSpPr>
              <a:spLocks noChangeArrowheads="1"/>
            </p:cNvSpPr>
            <p:nvPr/>
          </p:nvSpPr>
          <p:spPr bwMode="auto">
            <a:xfrm>
              <a:off x="48" y="172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40" name="AutoShape 32"/>
            <p:cNvSpPr>
              <a:spLocks noChangeArrowheads="1"/>
            </p:cNvSpPr>
            <p:nvPr/>
          </p:nvSpPr>
          <p:spPr bwMode="auto">
            <a:xfrm>
              <a:off x="48" y="187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41" name="AutoShape 33"/>
            <p:cNvSpPr>
              <a:spLocks noChangeArrowheads="1"/>
            </p:cNvSpPr>
            <p:nvPr/>
          </p:nvSpPr>
          <p:spPr bwMode="auto">
            <a:xfrm>
              <a:off x="48" y="201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42" name="AutoShape 34"/>
            <p:cNvSpPr>
              <a:spLocks noChangeArrowheads="1"/>
            </p:cNvSpPr>
            <p:nvPr/>
          </p:nvSpPr>
          <p:spPr bwMode="auto">
            <a:xfrm>
              <a:off x="48" y="216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43" name="AutoShape 35"/>
            <p:cNvSpPr>
              <a:spLocks noChangeArrowheads="1"/>
            </p:cNvSpPr>
            <p:nvPr/>
          </p:nvSpPr>
          <p:spPr bwMode="auto">
            <a:xfrm>
              <a:off x="48" y="230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44" name="AutoShape 36"/>
            <p:cNvSpPr>
              <a:spLocks noChangeArrowheads="1"/>
            </p:cNvSpPr>
            <p:nvPr/>
          </p:nvSpPr>
          <p:spPr bwMode="auto">
            <a:xfrm>
              <a:off x="48" y="244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45" name="AutoShape 37"/>
            <p:cNvSpPr>
              <a:spLocks noChangeArrowheads="1"/>
            </p:cNvSpPr>
            <p:nvPr/>
          </p:nvSpPr>
          <p:spPr bwMode="auto">
            <a:xfrm>
              <a:off x="48" y="259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46" name="AutoShape 38"/>
            <p:cNvSpPr>
              <a:spLocks noChangeArrowheads="1"/>
            </p:cNvSpPr>
            <p:nvPr/>
          </p:nvSpPr>
          <p:spPr bwMode="auto">
            <a:xfrm>
              <a:off x="48" y="273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47" name="AutoShape 39"/>
            <p:cNvSpPr>
              <a:spLocks noChangeArrowheads="1"/>
            </p:cNvSpPr>
            <p:nvPr/>
          </p:nvSpPr>
          <p:spPr bwMode="auto">
            <a:xfrm>
              <a:off x="48" y="288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48" name="AutoShape 40"/>
            <p:cNvSpPr>
              <a:spLocks noChangeArrowheads="1"/>
            </p:cNvSpPr>
            <p:nvPr/>
          </p:nvSpPr>
          <p:spPr bwMode="auto">
            <a:xfrm>
              <a:off x="48" y="302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49" name="AutoShape 41"/>
            <p:cNvSpPr>
              <a:spLocks noChangeArrowheads="1"/>
            </p:cNvSpPr>
            <p:nvPr/>
          </p:nvSpPr>
          <p:spPr bwMode="auto">
            <a:xfrm>
              <a:off x="48" y="316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50" name="AutoShape 42"/>
            <p:cNvSpPr>
              <a:spLocks noChangeArrowheads="1"/>
            </p:cNvSpPr>
            <p:nvPr/>
          </p:nvSpPr>
          <p:spPr bwMode="auto">
            <a:xfrm>
              <a:off x="48" y="331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51" name="AutoShape 43"/>
            <p:cNvSpPr>
              <a:spLocks noChangeArrowheads="1"/>
            </p:cNvSpPr>
            <p:nvPr/>
          </p:nvSpPr>
          <p:spPr bwMode="auto">
            <a:xfrm>
              <a:off x="48" y="345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52" name="AutoShape 44"/>
            <p:cNvSpPr>
              <a:spLocks noChangeArrowheads="1"/>
            </p:cNvSpPr>
            <p:nvPr/>
          </p:nvSpPr>
          <p:spPr bwMode="auto">
            <a:xfrm>
              <a:off x="48" y="360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53" name="AutoShape 45"/>
            <p:cNvSpPr>
              <a:spLocks noChangeArrowheads="1"/>
            </p:cNvSpPr>
            <p:nvPr/>
          </p:nvSpPr>
          <p:spPr bwMode="auto">
            <a:xfrm>
              <a:off x="48" y="374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54" name="AutoShape 46"/>
            <p:cNvSpPr>
              <a:spLocks noChangeArrowheads="1"/>
            </p:cNvSpPr>
            <p:nvPr/>
          </p:nvSpPr>
          <p:spPr bwMode="auto">
            <a:xfrm>
              <a:off x="48" y="388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55" name="AutoShape 47"/>
            <p:cNvSpPr>
              <a:spLocks noChangeArrowheads="1"/>
            </p:cNvSpPr>
            <p:nvPr/>
          </p:nvSpPr>
          <p:spPr bwMode="auto">
            <a:xfrm>
              <a:off x="48" y="403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56" name="AutoShape 48"/>
            <p:cNvSpPr>
              <a:spLocks noChangeArrowheads="1"/>
            </p:cNvSpPr>
            <p:nvPr/>
          </p:nvSpPr>
          <p:spPr bwMode="auto">
            <a:xfrm>
              <a:off x="48" y="417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7458" name="AutoShape 50"/>
          <p:cNvSpPr>
            <a:spLocks noChangeArrowheads="1"/>
          </p:cNvSpPr>
          <p:nvPr/>
        </p:nvSpPr>
        <p:spPr bwMode="auto">
          <a:xfrm>
            <a:off x="827584" y="116632"/>
            <a:ext cx="7520086" cy="9144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38100" cmpd="dbl">
            <a:solidFill>
              <a:srgbClr val="00B0F0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Запишите однокоренные слова</a:t>
            </a: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1334103"/>
              </p:ext>
            </p:extLst>
          </p:nvPr>
        </p:nvGraphicFramePr>
        <p:xfrm>
          <a:off x="884533" y="1409700"/>
          <a:ext cx="7272809" cy="29405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4687"/>
                <a:gridCol w="2506696"/>
                <a:gridCol w="2331426"/>
              </a:tblGrid>
              <a:tr h="980182">
                <a:tc>
                  <a:txBody>
                    <a:bodyPr/>
                    <a:lstStyle/>
                    <a:p>
                      <a:endParaRPr lang="uk-UA" sz="2400" b="1" dirty="0" smtClean="0"/>
                    </a:p>
                    <a:p>
                      <a:r>
                        <a:rPr lang="uk-UA" sz="2400" b="1" dirty="0" smtClean="0"/>
                        <a:t>   КОСМОС</a:t>
                      </a:r>
                      <a:endParaRPr lang="ru-RU" sz="2400" b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2400" b="1" dirty="0" smtClean="0"/>
                    </a:p>
                    <a:p>
                      <a:r>
                        <a:rPr lang="uk-UA" sz="2400" b="1" dirty="0" smtClean="0"/>
                        <a:t>     ЗВЕЗДА</a:t>
                      </a:r>
                      <a:endParaRPr lang="ru-RU" sz="2400" b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2400" b="1" dirty="0" smtClean="0"/>
                    </a:p>
                    <a:p>
                      <a:r>
                        <a:rPr lang="uk-UA" sz="2400" b="1" dirty="0" smtClean="0"/>
                        <a:t> КОСМОНАВТ</a:t>
                      </a:r>
                      <a:endParaRPr lang="ru-RU" sz="2400" b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980182">
                <a:tc>
                  <a:txBody>
                    <a:bodyPr/>
                    <a:lstStyle/>
                    <a:p>
                      <a:endParaRPr lang="uk-UA" sz="2400" b="1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uk-UA" sz="2400" b="1" dirty="0" smtClean="0">
                          <a:solidFill>
                            <a:schemeClr val="bg1"/>
                          </a:solidFill>
                        </a:rPr>
                        <a:t>   РАКЕТА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2400" b="1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uk-UA" sz="2400" b="1" dirty="0" smtClean="0">
                          <a:solidFill>
                            <a:schemeClr val="bg1"/>
                          </a:solidFill>
                        </a:rPr>
                        <a:t>КОСМИЧЕСКИЙ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2400" b="1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uk-UA" sz="2400" b="1" dirty="0" smtClean="0">
                          <a:solidFill>
                            <a:schemeClr val="bg1"/>
                          </a:solidFill>
                        </a:rPr>
                        <a:t>    СПУТНИК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980182">
                <a:tc>
                  <a:txBody>
                    <a:bodyPr/>
                    <a:lstStyle/>
                    <a:p>
                      <a:endParaRPr lang="uk-UA" sz="2400" b="1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uk-UA" sz="2400" b="1" dirty="0" smtClean="0">
                          <a:solidFill>
                            <a:schemeClr val="bg1"/>
                          </a:solidFill>
                        </a:rPr>
                        <a:t>  КОСМАТЫЙ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2400" b="1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uk-UA" sz="2400" b="1" dirty="0" smtClean="0">
                          <a:solidFill>
                            <a:schemeClr val="bg1"/>
                          </a:solidFill>
                        </a:rPr>
                        <a:t> КОСМОНАВТЫ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2400" b="1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uk-UA" sz="2400" b="1" dirty="0" smtClean="0">
                          <a:solidFill>
                            <a:schemeClr val="bg1"/>
                          </a:solidFill>
                        </a:rPr>
                        <a:t>     КОСИТЬ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8" name="AutoShape 76"/>
          <p:cNvSpPr>
            <a:spLocks noChangeArrowheads="1"/>
          </p:cNvSpPr>
          <p:nvPr/>
        </p:nvSpPr>
        <p:spPr bwMode="auto">
          <a:xfrm>
            <a:off x="3422451" y="5524500"/>
            <a:ext cx="2330352" cy="8382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38100" cmpd="dbl">
            <a:solidFill>
              <a:srgbClr val="6600FF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uk-UA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ПРОВЕРКА</a:t>
            </a: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1027" name="Picture 3" descr="C:\Users\1111\Pictures\Рисунок15.pn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2560" y="-1234094"/>
            <a:ext cx="7471284" cy="3148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8660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81 0.00948 L -0.96753 0.385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986" y="1882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0"/>
            <a:ext cx="4572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4370" name="Group 34"/>
          <p:cNvGrpSpPr>
            <a:grpSpLocks/>
          </p:cNvGrpSpPr>
          <p:nvPr/>
        </p:nvGrpSpPr>
        <p:grpSpPr bwMode="auto">
          <a:xfrm>
            <a:off x="228600" y="152400"/>
            <a:ext cx="457200" cy="6477000"/>
            <a:chOff x="144" y="96"/>
            <a:chExt cx="288" cy="4080"/>
          </a:xfrm>
        </p:grpSpPr>
        <p:sp>
          <p:nvSpPr>
            <p:cNvPr id="14341" name="AutoShape 5"/>
            <p:cNvSpPr>
              <a:spLocks noChangeArrowheads="1"/>
            </p:cNvSpPr>
            <p:nvPr/>
          </p:nvSpPr>
          <p:spPr bwMode="auto">
            <a:xfrm>
              <a:off x="144" y="9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42" name="AutoShape 6"/>
            <p:cNvSpPr>
              <a:spLocks noChangeArrowheads="1"/>
            </p:cNvSpPr>
            <p:nvPr/>
          </p:nvSpPr>
          <p:spPr bwMode="auto">
            <a:xfrm>
              <a:off x="144" y="24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43" name="AutoShape 7"/>
            <p:cNvSpPr>
              <a:spLocks noChangeArrowheads="1"/>
            </p:cNvSpPr>
            <p:nvPr/>
          </p:nvSpPr>
          <p:spPr bwMode="auto">
            <a:xfrm>
              <a:off x="144" y="38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44" name="AutoShape 8"/>
            <p:cNvSpPr>
              <a:spLocks noChangeArrowheads="1"/>
            </p:cNvSpPr>
            <p:nvPr/>
          </p:nvSpPr>
          <p:spPr bwMode="auto">
            <a:xfrm>
              <a:off x="144" y="52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45" name="AutoShape 9"/>
            <p:cNvSpPr>
              <a:spLocks noChangeArrowheads="1"/>
            </p:cNvSpPr>
            <p:nvPr/>
          </p:nvSpPr>
          <p:spPr bwMode="auto">
            <a:xfrm>
              <a:off x="144" y="67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46" name="AutoShape 10"/>
            <p:cNvSpPr>
              <a:spLocks noChangeArrowheads="1"/>
            </p:cNvSpPr>
            <p:nvPr/>
          </p:nvSpPr>
          <p:spPr bwMode="auto">
            <a:xfrm>
              <a:off x="144" y="81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47" name="AutoShape 11"/>
            <p:cNvSpPr>
              <a:spLocks noChangeArrowheads="1"/>
            </p:cNvSpPr>
            <p:nvPr/>
          </p:nvSpPr>
          <p:spPr bwMode="auto">
            <a:xfrm>
              <a:off x="144" y="96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48" name="AutoShape 12"/>
            <p:cNvSpPr>
              <a:spLocks noChangeArrowheads="1"/>
            </p:cNvSpPr>
            <p:nvPr/>
          </p:nvSpPr>
          <p:spPr bwMode="auto">
            <a:xfrm>
              <a:off x="144" y="110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49" name="AutoShape 13"/>
            <p:cNvSpPr>
              <a:spLocks noChangeArrowheads="1"/>
            </p:cNvSpPr>
            <p:nvPr/>
          </p:nvSpPr>
          <p:spPr bwMode="auto">
            <a:xfrm>
              <a:off x="144" y="124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50" name="AutoShape 14"/>
            <p:cNvSpPr>
              <a:spLocks noChangeArrowheads="1"/>
            </p:cNvSpPr>
            <p:nvPr/>
          </p:nvSpPr>
          <p:spPr bwMode="auto">
            <a:xfrm>
              <a:off x="144" y="139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51" name="AutoShape 15"/>
            <p:cNvSpPr>
              <a:spLocks noChangeArrowheads="1"/>
            </p:cNvSpPr>
            <p:nvPr/>
          </p:nvSpPr>
          <p:spPr bwMode="auto">
            <a:xfrm>
              <a:off x="144" y="153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52" name="AutoShape 16"/>
            <p:cNvSpPr>
              <a:spLocks noChangeArrowheads="1"/>
            </p:cNvSpPr>
            <p:nvPr/>
          </p:nvSpPr>
          <p:spPr bwMode="auto">
            <a:xfrm>
              <a:off x="144" y="168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53" name="AutoShape 17"/>
            <p:cNvSpPr>
              <a:spLocks noChangeArrowheads="1"/>
            </p:cNvSpPr>
            <p:nvPr/>
          </p:nvSpPr>
          <p:spPr bwMode="auto">
            <a:xfrm>
              <a:off x="144" y="182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54" name="AutoShape 18"/>
            <p:cNvSpPr>
              <a:spLocks noChangeArrowheads="1"/>
            </p:cNvSpPr>
            <p:nvPr/>
          </p:nvSpPr>
          <p:spPr bwMode="auto">
            <a:xfrm>
              <a:off x="144" y="196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55" name="AutoShape 19"/>
            <p:cNvSpPr>
              <a:spLocks noChangeArrowheads="1"/>
            </p:cNvSpPr>
            <p:nvPr/>
          </p:nvSpPr>
          <p:spPr bwMode="auto">
            <a:xfrm>
              <a:off x="144" y="211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56" name="AutoShape 20"/>
            <p:cNvSpPr>
              <a:spLocks noChangeArrowheads="1"/>
            </p:cNvSpPr>
            <p:nvPr/>
          </p:nvSpPr>
          <p:spPr bwMode="auto">
            <a:xfrm>
              <a:off x="144" y="225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57" name="AutoShape 21"/>
            <p:cNvSpPr>
              <a:spLocks noChangeArrowheads="1"/>
            </p:cNvSpPr>
            <p:nvPr/>
          </p:nvSpPr>
          <p:spPr bwMode="auto">
            <a:xfrm>
              <a:off x="144" y="240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58" name="AutoShape 22"/>
            <p:cNvSpPr>
              <a:spLocks noChangeArrowheads="1"/>
            </p:cNvSpPr>
            <p:nvPr/>
          </p:nvSpPr>
          <p:spPr bwMode="auto">
            <a:xfrm>
              <a:off x="144" y="254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59" name="AutoShape 23"/>
            <p:cNvSpPr>
              <a:spLocks noChangeArrowheads="1"/>
            </p:cNvSpPr>
            <p:nvPr/>
          </p:nvSpPr>
          <p:spPr bwMode="auto">
            <a:xfrm>
              <a:off x="144" y="268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60" name="AutoShape 24"/>
            <p:cNvSpPr>
              <a:spLocks noChangeArrowheads="1"/>
            </p:cNvSpPr>
            <p:nvPr/>
          </p:nvSpPr>
          <p:spPr bwMode="auto">
            <a:xfrm>
              <a:off x="144" y="283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61" name="AutoShape 25"/>
            <p:cNvSpPr>
              <a:spLocks noChangeArrowheads="1"/>
            </p:cNvSpPr>
            <p:nvPr/>
          </p:nvSpPr>
          <p:spPr bwMode="auto">
            <a:xfrm>
              <a:off x="144" y="297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62" name="AutoShape 26"/>
            <p:cNvSpPr>
              <a:spLocks noChangeArrowheads="1"/>
            </p:cNvSpPr>
            <p:nvPr/>
          </p:nvSpPr>
          <p:spPr bwMode="auto">
            <a:xfrm>
              <a:off x="144" y="312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63" name="AutoShape 27"/>
            <p:cNvSpPr>
              <a:spLocks noChangeArrowheads="1"/>
            </p:cNvSpPr>
            <p:nvPr/>
          </p:nvSpPr>
          <p:spPr bwMode="auto">
            <a:xfrm>
              <a:off x="144" y="326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64" name="AutoShape 28"/>
            <p:cNvSpPr>
              <a:spLocks noChangeArrowheads="1"/>
            </p:cNvSpPr>
            <p:nvPr/>
          </p:nvSpPr>
          <p:spPr bwMode="auto">
            <a:xfrm>
              <a:off x="144" y="340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65" name="AutoShape 29"/>
            <p:cNvSpPr>
              <a:spLocks noChangeArrowheads="1"/>
            </p:cNvSpPr>
            <p:nvPr/>
          </p:nvSpPr>
          <p:spPr bwMode="auto">
            <a:xfrm>
              <a:off x="144" y="355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66" name="AutoShape 30"/>
            <p:cNvSpPr>
              <a:spLocks noChangeArrowheads="1"/>
            </p:cNvSpPr>
            <p:nvPr/>
          </p:nvSpPr>
          <p:spPr bwMode="auto">
            <a:xfrm>
              <a:off x="144" y="369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67" name="AutoShape 31"/>
            <p:cNvSpPr>
              <a:spLocks noChangeArrowheads="1"/>
            </p:cNvSpPr>
            <p:nvPr/>
          </p:nvSpPr>
          <p:spPr bwMode="auto">
            <a:xfrm>
              <a:off x="144" y="384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68" name="AutoShape 32"/>
            <p:cNvSpPr>
              <a:spLocks noChangeArrowheads="1"/>
            </p:cNvSpPr>
            <p:nvPr/>
          </p:nvSpPr>
          <p:spPr bwMode="auto">
            <a:xfrm>
              <a:off x="144" y="398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69" name="AutoShape 33"/>
            <p:cNvSpPr>
              <a:spLocks noChangeArrowheads="1"/>
            </p:cNvSpPr>
            <p:nvPr/>
          </p:nvSpPr>
          <p:spPr bwMode="auto">
            <a:xfrm>
              <a:off x="144" y="412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4371" name="Rectangle 35"/>
          <p:cNvSpPr>
            <a:spLocks noChangeArrowheads="1"/>
          </p:cNvSpPr>
          <p:nvPr/>
        </p:nvSpPr>
        <p:spPr bwMode="auto">
          <a:xfrm>
            <a:off x="8763000" y="0"/>
            <a:ext cx="381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4374" name="Rectangle 38"/>
          <p:cNvSpPr>
            <a:spLocks noChangeArrowheads="1"/>
          </p:cNvSpPr>
          <p:nvPr/>
        </p:nvSpPr>
        <p:spPr bwMode="auto">
          <a:xfrm>
            <a:off x="8686800" y="0"/>
            <a:ext cx="4572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4380" name="Group 44"/>
          <p:cNvGrpSpPr>
            <a:grpSpLocks/>
          </p:cNvGrpSpPr>
          <p:nvPr/>
        </p:nvGrpSpPr>
        <p:grpSpPr bwMode="auto">
          <a:xfrm>
            <a:off x="8686800" y="2743200"/>
            <a:ext cx="457200" cy="4114800"/>
            <a:chOff x="5472" y="1728"/>
            <a:chExt cx="288" cy="2592"/>
          </a:xfrm>
        </p:grpSpPr>
        <p:sp>
          <p:nvSpPr>
            <p:cNvPr id="14377" name="AutoShape 41">
              <a:hlinkClick r:id="" action="ppaction://hlinkshowjump?jump=nextslide"/>
            </p:cNvPr>
            <p:cNvSpPr>
              <a:spLocks noChangeArrowheads="1"/>
            </p:cNvSpPr>
            <p:nvPr/>
          </p:nvSpPr>
          <p:spPr bwMode="auto">
            <a:xfrm>
              <a:off x="5472" y="1728"/>
              <a:ext cx="288" cy="864"/>
            </a:xfrm>
            <a:prstGeom prst="flowChartDelay">
              <a:avLst/>
            </a:prstGeom>
            <a:solidFill>
              <a:schemeClr val="accent5">
                <a:lumMod val="75000"/>
              </a:schemeClr>
            </a:solidFill>
            <a:ln w="9525">
              <a:solidFill>
                <a:srgbClr val="FFFF5B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algn="ctr" rtl="1"/>
              <a:r>
                <a:rPr lang="uk-UA" sz="1600" b="1" dirty="0" err="1" smtClean="0">
                  <a:solidFill>
                    <a:schemeClr val="bg1"/>
                  </a:solidFill>
                </a:rPr>
                <a:t>Задание</a:t>
              </a:r>
              <a:r>
                <a:rPr lang="uk-UA" sz="1600" b="1" dirty="0" smtClean="0">
                  <a:solidFill>
                    <a:schemeClr val="bg1"/>
                  </a:solidFill>
                </a:rPr>
                <a:t> 3</a:t>
              </a:r>
              <a:endParaRPr lang="ru-RU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14378" name="AutoShape 42"/>
            <p:cNvSpPr>
              <a:spLocks noChangeArrowheads="1"/>
            </p:cNvSpPr>
            <p:nvPr/>
          </p:nvSpPr>
          <p:spPr bwMode="auto">
            <a:xfrm>
              <a:off x="5472" y="2592"/>
              <a:ext cx="288" cy="864"/>
            </a:xfrm>
            <a:prstGeom prst="flowChartDelay">
              <a:avLst/>
            </a:prstGeom>
            <a:solidFill>
              <a:srgbClr val="1EC039"/>
            </a:solidFill>
            <a:ln w="9525">
              <a:solidFill>
                <a:srgbClr val="1EC03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algn="ctr" rtl="1"/>
              <a:endParaRPr lang="ru-RU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14379" name="AutoShape 43"/>
            <p:cNvSpPr>
              <a:spLocks noChangeArrowheads="1"/>
            </p:cNvSpPr>
            <p:nvPr/>
          </p:nvSpPr>
          <p:spPr bwMode="auto">
            <a:xfrm>
              <a:off x="5472" y="3456"/>
              <a:ext cx="288" cy="864"/>
            </a:xfrm>
            <a:prstGeom prst="flowChartDelay">
              <a:avLst/>
            </a:prstGeom>
            <a:solidFill>
              <a:srgbClr val="ED092A"/>
            </a:solidFill>
            <a:ln w="9525">
              <a:solidFill>
                <a:srgbClr val="ED092A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algn="ctr" rtl="1"/>
              <a:endParaRPr lang="ru-RU" sz="16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381" name="Group 45"/>
          <p:cNvGrpSpPr>
            <a:grpSpLocks/>
          </p:cNvGrpSpPr>
          <p:nvPr/>
        </p:nvGrpSpPr>
        <p:grpSpPr bwMode="auto">
          <a:xfrm>
            <a:off x="228600" y="152400"/>
            <a:ext cx="457200" cy="6477000"/>
            <a:chOff x="144" y="96"/>
            <a:chExt cx="288" cy="4080"/>
          </a:xfrm>
        </p:grpSpPr>
        <p:sp>
          <p:nvSpPr>
            <p:cNvPr id="14382" name="AutoShape 46"/>
            <p:cNvSpPr>
              <a:spLocks noChangeArrowheads="1"/>
            </p:cNvSpPr>
            <p:nvPr/>
          </p:nvSpPr>
          <p:spPr bwMode="auto">
            <a:xfrm>
              <a:off x="144" y="9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83" name="AutoShape 47"/>
            <p:cNvSpPr>
              <a:spLocks noChangeArrowheads="1"/>
            </p:cNvSpPr>
            <p:nvPr/>
          </p:nvSpPr>
          <p:spPr bwMode="auto">
            <a:xfrm>
              <a:off x="144" y="24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84" name="AutoShape 48"/>
            <p:cNvSpPr>
              <a:spLocks noChangeArrowheads="1"/>
            </p:cNvSpPr>
            <p:nvPr/>
          </p:nvSpPr>
          <p:spPr bwMode="auto">
            <a:xfrm>
              <a:off x="144" y="38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85" name="AutoShape 49"/>
            <p:cNvSpPr>
              <a:spLocks noChangeArrowheads="1"/>
            </p:cNvSpPr>
            <p:nvPr/>
          </p:nvSpPr>
          <p:spPr bwMode="auto">
            <a:xfrm>
              <a:off x="144" y="52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86" name="AutoShape 50"/>
            <p:cNvSpPr>
              <a:spLocks noChangeArrowheads="1"/>
            </p:cNvSpPr>
            <p:nvPr/>
          </p:nvSpPr>
          <p:spPr bwMode="auto">
            <a:xfrm>
              <a:off x="144" y="67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87" name="AutoShape 51"/>
            <p:cNvSpPr>
              <a:spLocks noChangeArrowheads="1"/>
            </p:cNvSpPr>
            <p:nvPr/>
          </p:nvSpPr>
          <p:spPr bwMode="auto">
            <a:xfrm>
              <a:off x="144" y="81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88" name="AutoShape 52"/>
            <p:cNvSpPr>
              <a:spLocks noChangeArrowheads="1"/>
            </p:cNvSpPr>
            <p:nvPr/>
          </p:nvSpPr>
          <p:spPr bwMode="auto">
            <a:xfrm>
              <a:off x="144" y="96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89" name="AutoShape 53"/>
            <p:cNvSpPr>
              <a:spLocks noChangeArrowheads="1"/>
            </p:cNvSpPr>
            <p:nvPr/>
          </p:nvSpPr>
          <p:spPr bwMode="auto">
            <a:xfrm>
              <a:off x="144" y="110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90" name="AutoShape 54"/>
            <p:cNvSpPr>
              <a:spLocks noChangeArrowheads="1"/>
            </p:cNvSpPr>
            <p:nvPr/>
          </p:nvSpPr>
          <p:spPr bwMode="auto">
            <a:xfrm>
              <a:off x="144" y="124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91" name="AutoShape 55"/>
            <p:cNvSpPr>
              <a:spLocks noChangeArrowheads="1"/>
            </p:cNvSpPr>
            <p:nvPr/>
          </p:nvSpPr>
          <p:spPr bwMode="auto">
            <a:xfrm>
              <a:off x="144" y="139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92" name="AutoShape 56"/>
            <p:cNvSpPr>
              <a:spLocks noChangeArrowheads="1"/>
            </p:cNvSpPr>
            <p:nvPr/>
          </p:nvSpPr>
          <p:spPr bwMode="auto">
            <a:xfrm>
              <a:off x="144" y="153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93" name="AutoShape 57"/>
            <p:cNvSpPr>
              <a:spLocks noChangeArrowheads="1"/>
            </p:cNvSpPr>
            <p:nvPr/>
          </p:nvSpPr>
          <p:spPr bwMode="auto">
            <a:xfrm>
              <a:off x="144" y="168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94" name="AutoShape 58"/>
            <p:cNvSpPr>
              <a:spLocks noChangeArrowheads="1"/>
            </p:cNvSpPr>
            <p:nvPr/>
          </p:nvSpPr>
          <p:spPr bwMode="auto">
            <a:xfrm>
              <a:off x="144" y="182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95" name="AutoShape 59"/>
            <p:cNvSpPr>
              <a:spLocks noChangeArrowheads="1"/>
            </p:cNvSpPr>
            <p:nvPr/>
          </p:nvSpPr>
          <p:spPr bwMode="auto">
            <a:xfrm>
              <a:off x="144" y="196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96" name="AutoShape 60"/>
            <p:cNvSpPr>
              <a:spLocks noChangeArrowheads="1"/>
            </p:cNvSpPr>
            <p:nvPr/>
          </p:nvSpPr>
          <p:spPr bwMode="auto">
            <a:xfrm>
              <a:off x="144" y="211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97" name="AutoShape 61"/>
            <p:cNvSpPr>
              <a:spLocks noChangeArrowheads="1"/>
            </p:cNvSpPr>
            <p:nvPr/>
          </p:nvSpPr>
          <p:spPr bwMode="auto">
            <a:xfrm>
              <a:off x="144" y="225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98" name="AutoShape 62"/>
            <p:cNvSpPr>
              <a:spLocks noChangeArrowheads="1"/>
            </p:cNvSpPr>
            <p:nvPr/>
          </p:nvSpPr>
          <p:spPr bwMode="auto">
            <a:xfrm>
              <a:off x="144" y="240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99" name="AutoShape 63"/>
            <p:cNvSpPr>
              <a:spLocks noChangeArrowheads="1"/>
            </p:cNvSpPr>
            <p:nvPr/>
          </p:nvSpPr>
          <p:spPr bwMode="auto">
            <a:xfrm>
              <a:off x="144" y="254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400" name="AutoShape 64"/>
            <p:cNvSpPr>
              <a:spLocks noChangeArrowheads="1"/>
            </p:cNvSpPr>
            <p:nvPr/>
          </p:nvSpPr>
          <p:spPr bwMode="auto">
            <a:xfrm>
              <a:off x="144" y="268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401" name="AutoShape 65"/>
            <p:cNvSpPr>
              <a:spLocks noChangeArrowheads="1"/>
            </p:cNvSpPr>
            <p:nvPr/>
          </p:nvSpPr>
          <p:spPr bwMode="auto">
            <a:xfrm>
              <a:off x="144" y="283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402" name="AutoShape 66"/>
            <p:cNvSpPr>
              <a:spLocks noChangeArrowheads="1"/>
            </p:cNvSpPr>
            <p:nvPr/>
          </p:nvSpPr>
          <p:spPr bwMode="auto">
            <a:xfrm>
              <a:off x="144" y="297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403" name="AutoShape 67"/>
            <p:cNvSpPr>
              <a:spLocks noChangeArrowheads="1"/>
            </p:cNvSpPr>
            <p:nvPr/>
          </p:nvSpPr>
          <p:spPr bwMode="auto">
            <a:xfrm>
              <a:off x="144" y="312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404" name="AutoShape 68"/>
            <p:cNvSpPr>
              <a:spLocks noChangeArrowheads="1"/>
            </p:cNvSpPr>
            <p:nvPr/>
          </p:nvSpPr>
          <p:spPr bwMode="auto">
            <a:xfrm>
              <a:off x="144" y="326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405" name="AutoShape 69"/>
            <p:cNvSpPr>
              <a:spLocks noChangeArrowheads="1"/>
            </p:cNvSpPr>
            <p:nvPr/>
          </p:nvSpPr>
          <p:spPr bwMode="auto">
            <a:xfrm>
              <a:off x="144" y="340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406" name="AutoShape 70"/>
            <p:cNvSpPr>
              <a:spLocks noChangeArrowheads="1"/>
            </p:cNvSpPr>
            <p:nvPr/>
          </p:nvSpPr>
          <p:spPr bwMode="auto">
            <a:xfrm>
              <a:off x="144" y="355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407" name="AutoShape 71"/>
            <p:cNvSpPr>
              <a:spLocks noChangeArrowheads="1"/>
            </p:cNvSpPr>
            <p:nvPr/>
          </p:nvSpPr>
          <p:spPr bwMode="auto">
            <a:xfrm>
              <a:off x="144" y="369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408" name="AutoShape 72"/>
            <p:cNvSpPr>
              <a:spLocks noChangeArrowheads="1"/>
            </p:cNvSpPr>
            <p:nvPr/>
          </p:nvSpPr>
          <p:spPr bwMode="auto">
            <a:xfrm>
              <a:off x="144" y="384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409" name="AutoShape 73"/>
            <p:cNvSpPr>
              <a:spLocks noChangeArrowheads="1"/>
            </p:cNvSpPr>
            <p:nvPr/>
          </p:nvSpPr>
          <p:spPr bwMode="auto">
            <a:xfrm>
              <a:off x="144" y="398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410" name="AutoShape 74"/>
            <p:cNvSpPr>
              <a:spLocks noChangeArrowheads="1"/>
            </p:cNvSpPr>
            <p:nvPr/>
          </p:nvSpPr>
          <p:spPr bwMode="auto">
            <a:xfrm>
              <a:off x="144" y="412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4412" name="AutoShape 76"/>
          <p:cNvSpPr>
            <a:spLocks noChangeArrowheads="1"/>
          </p:cNvSpPr>
          <p:nvPr/>
        </p:nvSpPr>
        <p:spPr bwMode="auto">
          <a:xfrm>
            <a:off x="827584" y="214563"/>
            <a:ext cx="7632848" cy="8382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38100" cmpd="dbl">
            <a:solidFill>
              <a:srgbClr val="6600FF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Запишите слова с нулевым окончанием </a:t>
            </a: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graphicFrame>
        <p:nvGraphicFramePr>
          <p:cNvPr id="71" name="Таблица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9965558"/>
              </p:ext>
            </p:extLst>
          </p:nvPr>
        </p:nvGraphicFramePr>
        <p:xfrm>
          <a:off x="970723" y="1327484"/>
          <a:ext cx="7467642" cy="30963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9214"/>
                <a:gridCol w="2489214"/>
                <a:gridCol w="2489214"/>
              </a:tblGrid>
              <a:tr h="1032115">
                <a:tc>
                  <a:txBody>
                    <a:bodyPr/>
                    <a:lstStyle/>
                    <a:p>
                      <a:endParaRPr lang="uk-UA" sz="2400" b="1" dirty="0" smtClean="0"/>
                    </a:p>
                    <a:p>
                      <a:r>
                        <a:rPr lang="uk-UA" sz="2400" b="1" dirty="0" smtClean="0"/>
                        <a:t>   БАБОЧКА</a:t>
                      </a:r>
                      <a:endParaRPr lang="ru-RU" sz="2400" b="1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2400" b="1" dirty="0" smtClean="0"/>
                    </a:p>
                    <a:p>
                      <a:r>
                        <a:rPr lang="uk-UA" sz="2400" b="1" dirty="0" smtClean="0"/>
                        <a:t>     СОЛНЦЕ</a:t>
                      </a:r>
                      <a:endParaRPr lang="ru-RU" sz="2400" b="1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2400" b="1" dirty="0" smtClean="0"/>
                    </a:p>
                    <a:p>
                      <a:r>
                        <a:rPr lang="uk-UA" sz="2400" b="1" dirty="0" smtClean="0"/>
                        <a:t>   ВЕСНОЙ</a:t>
                      </a:r>
                      <a:endParaRPr lang="ru-RU" sz="2400" b="1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1032115">
                <a:tc>
                  <a:txBody>
                    <a:bodyPr/>
                    <a:lstStyle/>
                    <a:p>
                      <a:endParaRPr lang="uk-UA" sz="2400" b="1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uk-UA" sz="2400" b="1" dirty="0" smtClean="0">
                          <a:solidFill>
                            <a:schemeClr val="bg1"/>
                          </a:solidFill>
                        </a:rPr>
                        <a:t>   РАСЦВЕЛИ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2400" b="1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uk-UA" sz="2400" b="1" dirty="0" smtClean="0">
                          <a:solidFill>
                            <a:schemeClr val="bg1"/>
                          </a:solidFill>
                        </a:rPr>
                        <a:t> ПРЕКРАСНЫЙ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2400" b="1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uk-UA" sz="2400" b="1" dirty="0" smtClean="0">
                          <a:solidFill>
                            <a:schemeClr val="bg1"/>
                          </a:solidFill>
                        </a:rPr>
                        <a:t>    ЛУЖОК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1032115">
                <a:tc>
                  <a:txBody>
                    <a:bodyPr/>
                    <a:lstStyle/>
                    <a:p>
                      <a:endParaRPr lang="uk-UA" sz="2400" b="1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uk-UA" sz="2400" b="1" dirty="0" smtClean="0">
                          <a:solidFill>
                            <a:schemeClr val="bg1"/>
                          </a:solidFill>
                        </a:rPr>
                        <a:t>    ЗЕМЛЯ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2400" b="1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uk-UA" sz="2400" b="1" dirty="0" smtClean="0">
                          <a:solidFill>
                            <a:schemeClr val="bg1"/>
                          </a:solidFill>
                        </a:rPr>
                        <a:t>     ЦВЕТОК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2400" b="1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uk-UA" sz="2400" b="1" dirty="0" smtClean="0">
                          <a:solidFill>
                            <a:schemeClr val="bg1"/>
                          </a:solidFill>
                        </a:rPr>
                        <a:t>     ВЫРОС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2050" name="Picture 2" descr="C:\Users\1111\Pictures\Рисунок5.pn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8544" y="-1776211"/>
            <a:ext cx="7632848" cy="3376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4" name="AutoShape 76"/>
          <p:cNvSpPr>
            <a:spLocks noChangeArrowheads="1"/>
          </p:cNvSpPr>
          <p:nvPr/>
        </p:nvSpPr>
        <p:spPr bwMode="auto">
          <a:xfrm>
            <a:off x="3578966" y="5524500"/>
            <a:ext cx="2330352" cy="8382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38100" cmpd="dbl">
            <a:solidFill>
              <a:srgbClr val="6600FF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uk-UA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ПРОВЕРКА</a:t>
            </a: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275207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951 -0.04507 L -0.93507 0.4372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8229" y="2410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05" name="Rectangle 45"/>
          <p:cNvSpPr>
            <a:spLocks noChangeArrowheads="1"/>
          </p:cNvSpPr>
          <p:nvPr/>
        </p:nvSpPr>
        <p:spPr bwMode="auto">
          <a:xfrm>
            <a:off x="8686800" y="0"/>
            <a:ext cx="4572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5404" name="Rectangle 44"/>
          <p:cNvSpPr>
            <a:spLocks noChangeArrowheads="1"/>
          </p:cNvSpPr>
          <p:nvPr/>
        </p:nvSpPr>
        <p:spPr bwMode="auto">
          <a:xfrm>
            <a:off x="0" y="0"/>
            <a:ext cx="4572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5407" name="Group 47"/>
          <p:cNvGrpSpPr>
            <a:grpSpLocks/>
          </p:cNvGrpSpPr>
          <p:nvPr/>
        </p:nvGrpSpPr>
        <p:grpSpPr bwMode="auto">
          <a:xfrm>
            <a:off x="8686800" y="4114800"/>
            <a:ext cx="457200" cy="2743200"/>
            <a:chOff x="5472" y="2592"/>
            <a:chExt cx="288" cy="1728"/>
          </a:xfrm>
        </p:grpSpPr>
        <p:sp>
          <p:nvSpPr>
            <p:cNvPr id="15367" name="AutoShape 7">
              <a:hlinkClick r:id="" action="ppaction://hlinkshowjump?jump=nextslide"/>
            </p:cNvPr>
            <p:cNvSpPr>
              <a:spLocks noChangeArrowheads="1"/>
            </p:cNvSpPr>
            <p:nvPr/>
          </p:nvSpPr>
          <p:spPr bwMode="auto">
            <a:xfrm>
              <a:off x="5472" y="2592"/>
              <a:ext cx="288" cy="864"/>
            </a:xfrm>
            <a:prstGeom prst="flowChartDelay">
              <a:avLst/>
            </a:prstGeom>
            <a:solidFill>
              <a:srgbClr val="1EC039"/>
            </a:solidFill>
            <a:ln w="9525">
              <a:solidFill>
                <a:srgbClr val="1EC03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algn="ctr" rtl="1"/>
              <a:r>
                <a:rPr lang="uk-UA" sz="1600" b="1" dirty="0" err="1" smtClean="0">
                  <a:solidFill>
                    <a:schemeClr val="bg1"/>
                  </a:solidFill>
                </a:rPr>
                <a:t>Задание</a:t>
              </a:r>
              <a:r>
                <a:rPr lang="uk-UA" sz="1600" b="1" dirty="0" smtClean="0">
                  <a:solidFill>
                    <a:schemeClr val="bg1"/>
                  </a:solidFill>
                </a:rPr>
                <a:t> 4</a:t>
              </a:r>
              <a:endParaRPr lang="ru-RU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15368" name="AutoShape 8"/>
            <p:cNvSpPr>
              <a:spLocks noChangeArrowheads="1"/>
            </p:cNvSpPr>
            <p:nvPr/>
          </p:nvSpPr>
          <p:spPr bwMode="auto">
            <a:xfrm>
              <a:off x="5472" y="3456"/>
              <a:ext cx="288" cy="864"/>
            </a:xfrm>
            <a:prstGeom prst="flowChartDelay">
              <a:avLst/>
            </a:prstGeom>
            <a:solidFill>
              <a:srgbClr val="ED092A"/>
            </a:solidFill>
            <a:ln w="9525">
              <a:solidFill>
                <a:srgbClr val="ED092A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algn="ctr" rtl="1"/>
              <a:endParaRPr lang="ru-RU" sz="16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5374" name="Group 14"/>
          <p:cNvGrpSpPr>
            <a:grpSpLocks/>
          </p:cNvGrpSpPr>
          <p:nvPr/>
        </p:nvGrpSpPr>
        <p:grpSpPr bwMode="auto">
          <a:xfrm>
            <a:off x="228600" y="152400"/>
            <a:ext cx="457200" cy="6477000"/>
            <a:chOff x="144" y="96"/>
            <a:chExt cx="288" cy="4080"/>
          </a:xfrm>
        </p:grpSpPr>
        <p:sp>
          <p:nvSpPr>
            <p:cNvPr id="15375" name="AutoShape 15"/>
            <p:cNvSpPr>
              <a:spLocks noChangeArrowheads="1"/>
            </p:cNvSpPr>
            <p:nvPr/>
          </p:nvSpPr>
          <p:spPr bwMode="auto">
            <a:xfrm>
              <a:off x="144" y="9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76" name="AutoShape 16"/>
            <p:cNvSpPr>
              <a:spLocks noChangeArrowheads="1"/>
            </p:cNvSpPr>
            <p:nvPr/>
          </p:nvSpPr>
          <p:spPr bwMode="auto">
            <a:xfrm>
              <a:off x="144" y="24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77" name="AutoShape 17"/>
            <p:cNvSpPr>
              <a:spLocks noChangeArrowheads="1"/>
            </p:cNvSpPr>
            <p:nvPr/>
          </p:nvSpPr>
          <p:spPr bwMode="auto">
            <a:xfrm>
              <a:off x="144" y="38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78" name="AutoShape 18"/>
            <p:cNvSpPr>
              <a:spLocks noChangeArrowheads="1"/>
            </p:cNvSpPr>
            <p:nvPr/>
          </p:nvSpPr>
          <p:spPr bwMode="auto">
            <a:xfrm>
              <a:off x="144" y="52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79" name="AutoShape 19"/>
            <p:cNvSpPr>
              <a:spLocks noChangeArrowheads="1"/>
            </p:cNvSpPr>
            <p:nvPr/>
          </p:nvSpPr>
          <p:spPr bwMode="auto">
            <a:xfrm>
              <a:off x="144" y="67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80" name="AutoShape 20"/>
            <p:cNvSpPr>
              <a:spLocks noChangeArrowheads="1"/>
            </p:cNvSpPr>
            <p:nvPr/>
          </p:nvSpPr>
          <p:spPr bwMode="auto">
            <a:xfrm>
              <a:off x="144" y="81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81" name="AutoShape 21"/>
            <p:cNvSpPr>
              <a:spLocks noChangeArrowheads="1"/>
            </p:cNvSpPr>
            <p:nvPr/>
          </p:nvSpPr>
          <p:spPr bwMode="auto">
            <a:xfrm>
              <a:off x="144" y="96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82" name="AutoShape 22"/>
            <p:cNvSpPr>
              <a:spLocks noChangeArrowheads="1"/>
            </p:cNvSpPr>
            <p:nvPr/>
          </p:nvSpPr>
          <p:spPr bwMode="auto">
            <a:xfrm>
              <a:off x="144" y="110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83" name="AutoShape 23"/>
            <p:cNvSpPr>
              <a:spLocks noChangeArrowheads="1"/>
            </p:cNvSpPr>
            <p:nvPr/>
          </p:nvSpPr>
          <p:spPr bwMode="auto">
            <a:xfrm>
              <a:off x="144" y="124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84" name="AutoShape 24"/>
            <p:cNvSpPr>
              <a:spLocks noChangeArrowheads="1"/>
            </p:cNvSpPr>
            <p:nvPr/>
          </p:nvSpPr>
          <p:spPr bwMode="auto">
            <a:xfrm>
              <a:off x="144" y="139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85" name="AutoShape 25"/>
            <p:cNvSpPr>
              <a:spLocks noChangeArrowheads="1"/>
            </p:cNvSpPr>
            <p:nvPr/>
          </p:nvSpPr>
          <p:spPr bwMode="auto">
            <a:xfrm>
              <a:off x="144" y="153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86" name="AutoShape 26"/>
            <p:cNvSpPr>
              <a:spLocks noChangeArrowheads="1"/>
            </p:cNvSpPr>
            <p:nvPr/>
          </p:nvSpPr>
          <p:spPr bwMode="auto">
            <a:xfrm>
              <a:off x="144" y="168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87" name="AutoShape 27"/>
            <p:cNvSpPr>
              <a:spLocks noChangeArrowheads="1"/>
            </p:cNvSpPr>
            <p:nvPr/>
          </p:nvSpPr>
          <p:spPr bwMode="auto">
            <a:xfrm>
              <a:off x="144" y="182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88" name="AutoShape 28"/>
            <p:cNvSpPr>
              <a:spLocks noChangeArrowheads="1"/>
            </p:cNvSpPr>
            <p:nvPr/>
          </p:nvSpPr>
          <p:spPr bwMode="auto">
            <a:xfrm>
              <a:off x="144" y="196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89" name="AutoShape 29"/>
            <p:cNvSpPr>
              <a:spLocks noChangeArrowheads="1"/>
            </p:cNvSpPr>
            <p:nvPr/>
          </p:nvSpPr>
          <p:spPr bwMode="auto">
            <a:xfrm>
              <a:off x="144" y="211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90" name="AutoShape 30"/>
            <p:cNvSpPr>
              <a:spLocks noChangeArrowheads="1"/>
            </p:cNvSpPr>
            <p:nvPr/>
          </p:nvSpPr>
          <p:spPr bwMode="auto">
            <a:xfrm>
              <a:off x="144" y="225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91" name="AutoShape 31"/>
            <p:cNvSpPr>
              <a:spLocks noChangeArrowheads="1"/>
            </p:cNvSpPr>
            <p:nvPr/>
          </p:nvSpPr>
          <p:spPr bwMode="auto">
            <a:xfrm>
              <a:off x="144" y="240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92" name="AutoShape 32"/>
            <p:cNvSpPr>
              <a:spLocks noChangeArrowheads="1"/>
            </p:cNvSpPr>
            <p:nvPr/>
          </p:nvSpPr>
          <p:spPr bwMode="auto">
            <a:xfrm>
              <a:off x="144" y="254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93" name="AutoShape 33"/>
            <p:cNvSpPr>
              <a:spLocks noChangeArrowheads="1"/>
            </p:cNvSpPr>
            <p:nvPr/>
          </p:nvSpPr>
          <p:spPr bwMode="auto">
            <a:xfrm>
              <a:off x="144" y="268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94" name="AutoShape 34"/>
            <p:cNvSpPr>
              <a:spLocks noChangeArrowheads="1"/>
            </p:cNvSpPr>
            <p:nvPr/>
          </p:nvSpPr>
          <p:spPr bwMode="auto">
            <a:xfrm>
              <a:off x="144" y="283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95" name="AutoShape 35"/>
            <p:cNvSpPr>
              <a:spLocks noChangeArrowheads="1"/>
            </p:cNvSpPr>
            <p:nvPr/>
          </p:nvSpPr>
          <p:spPr bwMode="auto">
            <a:xfrm>
              <a:off x="144" y="297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96" name="AutoShape 36"/>
            <p:cNvSpPr>
              <a:spLocks noChangeArrowheads="1"/>
            </p:cNvSpPr>
            <p:nvPr/>
          </p:nvSpPr>
          <p:spPr bwMode="auto">
            <a:xfrm>
              <a:off x="144" y="312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97" name="AutoShape 37"/>
            <p:cNvSpPr>
              <a:spLocks noChangeArrowheads="1"/>
            </p:cNvSpPr>
            <p:nvPr/>
          </p:nvSpPr>
          <p:spPr bwMode="auto">
            <a:xfrm>
              <a:off x="144" y="326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98" name="AutoShape 38"/>
            <p:cNvSpPr>
              <a:spLocks noChangeArrowheads="1"/>
            </p:cNvSpPr>
            <p:nvPr/>
          </p:nvSpPr>
          <p:spPr bwMode="auto">
            <a:xfrm>
              <a:off x="144" y="340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99" name="AutoShape 39"/>
            <p:cNvSpPr>
              <a:spLocks noChangeArrowheads="1"/>
            </p:cNvSpPr>
            <p:nvPr/>
          </p:nvSpPr>
          <p:spPr bwMode="auto">
            <a:xfrm>
              <a:off x="144" y="355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400" name="AutoShape 40"/>
            <p:cNvSpPr>
              <a:spLocks noChangeArrowheads="1"/>
            </p:cNvSpPr>
            <p:nvPr/>
          </p:nvSpPr>
          <p:spPr bwMode="auto">
            <a:xfrm>
              <a:off x="144" y="369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401" name="AutoShape 41"/>
            <p:cNvSpPr>
              <a:spLocks noChangeArrowheads="1"/>
            </p:cNvSpPr>
            <p:nvPr/>
          </p:nvSpPr>
          <p:spPr bwMode="auto">
            <a:xfrm>
              <a:off x="144" y="384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402" name="AutoShape 42"/>
            <p:cNvSpPr>
              <a:spLocks noChangeArrowheads="1"/>
            </p:cNvSpPr>
            <p:nvPr/>
          </p:nvSpPr>
          <p:spPr bwMode="auto">
            <a:xfrm>
              <a:off x="144" y="398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403" name="AutoShape 43"/>
            <p:cNvSpPr>
              <a:spLocks noChangeArrowheads="1"/>
            </p:cNvSpPr>
            <p:nvPr/>
          </p:nvSpPr>
          <p:spPr bwMode="auto">
            <a:xfrm>
              <a:off x="144" y="412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5406" name="AutoShape 46"/>
          <p:cNvSpPr>
            <a:spLocks noChangeArrowheads="1"/>
          </p:cNvSpPr>
          <p:nvPr/>
        </p:nvSpPr>
        <p:spPr bwMode="auto">
          <a:xfrm>
            <a:off x="971600" y="76200"/>
            <a:ext cx="7416824" cy="990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38100" cmpd="dbl">
            <a:solidFill>
              <a:srgbClr val="FFFF09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Запишите слова с суффиксом – </a:t>
            </a:r>
            <a:r>
              <a:rPr lang="ru-RU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ушк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-</a:t>
            </a: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graphicFrame>
        <p:nvGraphicFramePr>
          <p:cNvPr id="40" name="Таблица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5119531"/>
              </p:ext>
            </p:extLst>
          </p:nvPr>
        </p:nvGraphicFramePr>
        <p:xfrm>
          <a:off x="875408" y="1333500"/>
          <a:ext cx="7609656" cy="30963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6552"/>
                <a:gridCol w="2536552"/>
                <a:gridCol w="2536552"/>
              </a:tblGrid>
              <a:tr h="1032115">
                <a:tc>
                  <a:txBody>
                    <a:bodyPr/>
                    <a:lstStyle/>
                    <a:p>
                      <a:endParaRPr lang="uk-UA" sz="2400" b="1" dirty="0" smtClean="0"/>
                    </a:p>
                    <a:p>
                      <a:r>
                        <a:rPr lang="uk-UA" sz="2400" b="1" dirty="0" smtClean="0"/>
                        <a:t>   </a:t>
                      </a:r>
                      <a:r>
                        <a:rPr lang="uk-UA" sz="2400" b="1" baseline="0" dirty="0" smtClean="0"/>
                        <a:t>   УШКО</a:t>
                      </a:r>
                      <a:endParaRPr lang="ru-RU" sz="2400" b="1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2400" b="1" dirty="0" smtClean="0"/>
                    </a:p>
                    <a:p>
                      <a:r>
                        <a:rPr lang="uk-UA" sz="2400" b="1" dirty="0" smtClean="0"/>
                        <a:t>     ПОДУШКА</a:t>
                      </a:r>
                      <a:endParaRPr lang="ru-RU" sz="2400" b="1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2400" b="1" dirty="0" smtClean="0"/>
                    </a:p>
                    <a:p>
                      <a:r>
                        <a:rPr lang="uk-UA" sz="2400" b="1" dirty="0" smtClean="0"/>
                        <a:t>   </a:t>
                      </a:r>
                      <a:r>
                        <a:rPr lang="uk-UA" sz="2400" b="1" baseline="0" dirty="0" smtClean="0"/>
                        <a:t>  НАУШНИК</a:t>
                      </a:r>
                      <a:endParaRPr lang="ru-RU" sz="2400" b="1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1032115">
                <a:tc>
                  <a:txBody>
                    <a:bodyPr/>
                    <a:lstStyle/>
                    <a:p>
                      <a:endParaRPr lang="uk-UA" sz="2400" b="1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uk-UA" sz="2400" b="1" dirty="0" smtClean="0">
                          <a:solidFill>
                            <a:schemeClr val="bg1"/>
                          </a:solidFill>
                        </a:rPr>
                        <a:t>   </a:t>
                      </a:r>
                      <a:r>
                        <a:rPr lang="uk-UA" sz="2400" b="1" baseline="0" dirty="0" smtClean="0">
                          <a:solidFill>
                            <a:schemeClr val="bg1"/>
                          </a:solidFill>
                        </a:rPr>
                        <a:t> УШАСТЫЙ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2400" b="1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uk-UA" sz="2400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uk-UA" sz="2400" b="1" baseline="0" dirty="0" smtClean="0">
                          <a:solidFill>
                            <a:schemeClr val="bg1"/>
                          </a:solidFill>
                        </a:rPr>
                        <a:t>    ПОДРУЖКА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2400" b="1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uk-UA" sz="2400" b="1" dirty="0" smtClean="0">
                          <a:solidFill>
                            <a:schemeClr val="bg1"/>
                          </a:solidFill>
                        </a:rPr>
                        <a:t>    ВЕСНУШКА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1032115">
                <a:tc>
                  <a:txBody>
                    <a:bodyPr/>
                    <a:lstStyle/>
                    <a:p>
                      <a:endParaRPr lang="uk-UA" sz="2400" b="1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uk-UA" sz="2400" b="1" dirty="0" smtClean="0">
                          <a:solidFill>
                            <a:schemeClr val="bg1"/>
                          </a:solidFill>
                        </a:rPr>
                        <a:t>    БАБУШКА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2400" b="1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uk-UA" sz="2400" b="1" dirty="0" smtClean="0">
                          <a:solidFill>
                            <a:schemeClr val="bg1"/>
                          </a:solidFill>
                        </a:rPr>
                        <a:t>     ИЗБУШКА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2400" b="1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uk-UA" sz="2400" b="1" dirty="0" smtClean="0">
                          <a:solidFill>
                            <a:schemeClr val="bg1"/>
                          </a:solidFill>
                        </a:rPr>
                        <a:t>    ЗЕРНЫШКО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3075" name="Picture 3" descr="C:\Users\1111\Pictures\Рисунок10.pn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7850" y="-681102"/>
            <a:ext cx="7665889" cy="3157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AutoShape 76"/>
          <p:cNvSpPr>
            <a:spLocks noChangeArrowheads="1"/>
          </p:cNvSpPr>
          <p:nvPr/>
        </p:nvSpPr>
        <p:spPr bwMode="auto">
          <a:xfrm>
            <a:off x="3514836" y="5562600"/>
            <a:ext cx="2330352" cy="8382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38100" cmpd="dbl">
            <a:solidFill>
              <a:srgbClr val="6600FF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uk-UA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ПРОВЕРКА</a:t>
            </a: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3863946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1.17429E-6 L -0.93889 0.2958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944" y="1479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23" name="Rectangle 39"/>
          <p:cNvSpPr>
            <a:spLocks noChangeArrowheads="1"/>
          </p:cNvSpPr>
          <p:nvPr/>
        </p:nvSpPr>
        <p:spPr bwMode="auto">
          <a:xfrm>
            <a:off x="8686800" y="0"/>
            <a:ext cx="4572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0"/>
            <a:ext cx="4572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6393" name="Group 9"/>
          <p:cNvGrpSpPr>
            <a:grpSpLocks/>
          </p:cNvGrpSpPr>
          <p:nvPr/>
        </p:nvGrpSpPr>
        <p:grpSpPr bwMode="auto">
          <a:xfrm>
            <a:off x="228600" y="152400"/>
            <a:ext cx="457200" cy="6477000"/>
            <a:chOff x="144" y="96"/>
            <a:chExt cx="288" cy="4080"/>
          </a:xfrm>
        </p:grpSpPr>
        <p:sp>
          <p:nvSpPr>
            <p:cNvPr id="16394" name="AutoShape 10"/>
            <p:cNvSpPr>
              <a:spLocks noChangeArrowheads="1"/>
            </p:cNvSpPr>
            <p:nvPr/>
          </p:nvSpPr>
          <p:spPr bwMode="auto">
            <a:xfrm>
              <a:off x="144" y="9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395" name="AutoShape 11"/>
            <p:cNvSpPr>
              <a:spLocks noChangeArrowheads="1"/>
            </p:cNvSpPr>
            <p:nvPr/>
          </p:nvSpPr>
          <p:spPr bwMode="auto">
            <a:xfrm>
              <a:off x="144" y="24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396" name="AutoShape 12"/>
            <p:cNvSpPr>
              <a:spLocks noChangeArrowheads="1"/>
            </p:cNvSpPr>
            <p:nvPr/>
          </p:nvSpPr>
          <p:spPr bwMode="auto">
            <a:xfrm>
              <a:off x="144" y="38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397" name="AutoShape 13"/>
            <p:cNvSpPr>
              <a:spLocks noChangeArrowheads="1"/>
            </p:cNvSpPr>
            <p:nvPr/>
          </p:nvSpPr>
          <p:spPr bwMode="auto">
            <a:xfrm>
              <a:off x="144" y="52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398" name="AutoShape 14"/>
            <p:cNvSpPr>
              <a:spLocks noChangeArrowheads="1"/>
            </p:cNvSpPr>
            <p:nvPr/>
          </p:nvSpPr>
          <p:spPr bwMode="auto">
            <a:xfrm>
              <a:off x="144" y="67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399" name="AutoShape 15"/>
            <p:cNvSpPr>
              <a:spLocks noChangeArrowheads="1"/>
            </p:cNvSpPr>
            <p:nvPr/>
          </p:nvSpPr>
          <p:spPr bwMode="auto">
            <a:xfrm>
              <a:off x="144" y="81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400" name="AutoShape 16"/>
            <p:cNvSpPr>
              <a:spLocks noChangeArrowheads="1"/>
            </p:cNvSpPr>
            <p:nvPr/>
          </p:nvSpPr>
          <p:spPr bwMode="auto">
            <a:xfrm>
              <a:off x="144" y="96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401" name="AutoShape 17"/>
            <p:cNvSpPr>
              <a:spLocks noChangeArrowheads="1"/>
            </p:cNvSpPr>
            <p:nvPr/>
          </p:nvSpPr>
          <p:spPr bwMode="auto">
            <a:xfrm>
              <a:off x="144" y="110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402" name="AutoShape 18"/>
            <p:cNvSpPr>
              <a:spLocks noChangeArrowheads="1"/>
            </p:cNvSpPr>
            <p:nvPr/>
          </p:nvSpPr>
          <p:spPr bwMode="auto">
            <a:xfrm>
              <a:off x="144" y="124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403" name="AutoShape 19"/>
            <p:cNvSpPr>
              <a:spLocks noChangeArrowheads="1"/>
            </p:cNvSpPr>
            <p:nvPr/>
          </p:nvSpPr>
          <p:spPr bwMode="auto">
            <a:xfrm>
              <a:off x="144" y="139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404" name="AutoShape 20"/>
            <p:cNvSpPr>
              <a:spLocks noChangeArrowheads="1"/>
            </p:cNvSpPr>
            <p:nvPr/>
          </p:nvSpPr>
          <p:spPr bwMode="auto">
            <a:xfrm>
              <a:off x="144" y="153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405" name="AutoShape 21"/>
            <p:cNvSpPr>
              <a:spLocks noChangeArrowheads="1"/>
            </p:cNvSpPr>
            <p:nvPr/>
          </p:nvSpPr>
          <p:spPr bwMode="auto">
            <a:xfrm>
              <a:off x="144" y="168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406" name="AutoShape 22"/>
            <p:cNvSpPr>
              <a:spLocks noChangeArrowheads="1"/>
            </p:cNvSpPr>
            <p:nvPr/>
          </p:nvSpPr>
          <p:spPr bwMode="auto">
            <a:xfrm>
              <a:off x="144" y="182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407" name="AutoShape 23"/>
            <p:cNvSpPr>
              <a:spLocks noChangeArrowheads="1"/>
            </p:cNvSpPr>
            <p:nvPr/>
          </p:nvSpPr>
          <p:spPr bwMode="auto">
            <a:xfrm>
              <a:off x="144" y="196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408" name="AutoShape 24"/>
            <p:cNvSpPr>
              <a:spLocks noChangeArrowheads="1"/>
            </p:cNvSpPr>
            <p:nvPr/>
          </p:nvSpPr>
          <p:spPr bwMode="auto">
            <a:xfrm>
              <a:off x="144" y="211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409" name="AutoShape 25"/>
            <p:cNvSpPr>
              <a:spLocks noChangeArrowheads="1"/>
            </p:cNvSpPr>
            <p:nvPr/>
          </p:nvSpPr>
          <p:spPr bwMode="auto">
            <a:xfrm>
              <a:off x="144" y="225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410" name="AutoShape 26"/>
            <p:cNvSpPr>
              <a:spLocks noChangeArrowheads="1"/>
            </p:cNvSpPr>
            <p:nvPr/>
          </p:nvSpPr>
          <p:spPr bwMode="auto">
            <a:xfrm>
              <a:off x="144" y="240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411" name="AutoShape 27"/>
            <p:cNvSpPr>
              <a:spLocks noChangeArrowheads="1"/>
            </p:cNvSpPr>
            <p:nvPr/>
          </p:nvSpPr>
          <p:spPr bwMode="auto">
            <a:xfrm>
              <a:off x="144" y="254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412" name="AutoShape 28"/>
            <p:cNvSpPr>
              <a:spLocks noChangeArrowheads="1"/>
            </p:cNvSpPr>
            <p:nvPr/>
          </p:nvSpPr>
          <p:spPr bwMode="auto">
            <a:xfrm>
              <a:off x="144" y="268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413" name="AutoShape 29"/>
            <p:cNvSpPr>
              <a:spLocks noChangeArrowheads="1"/>
            </p:cNvSpPr>
            <p:nvPr/>
          </p:nvSpPr>
          <p:spPr bwMode="auto">
            <a:xfrm>
              <a:off x="144" y="283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414" name="AutoShape 30"/>
            <p:cNvSpPr>
              <a:spLocks noChangeArrowheads="1"/>
            </p:cNvSpPr>
            <p:nvPr/>
          </p:nvSpPr>
          <p:spPr bwMode="auto">
            <a:xfrm>
              <a:off x="144" y="297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415" name="AutoShape 31"/>
            <p:cNvSpPr>
              <a:spLocks noChangeArrowheads="1"/>
            </p:cNvSpPr>
            <p:nvPr/>
          </p:nvSpPr>
          <p:spPr bwMode="auto">
            <a:xfrm>
              <a:off x="144" y="312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416" name="AutoShape 32"/>
            <p:cNvSpPr>
              <a:spLocks noChangeArrowheads="1"/>
            </p:cNvSpPr>
            <p:nvPr/>
          </p:nvSpPr>
          <p:spPr bwMode="auto">
            <a:xfrm>
              <a:off x="144" y="326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417" name="AutoShape 33"/>
            <p:cNvSpPr>
              <a:spLocks noChangeArrowheads="1"/>
            </p:cNvSpPr>
            <p:nvPr/>
          </p:nvSpPr>
          <p:spPr bwMode="auto">
            <a:xfrm>
              <a:off x="144" y="340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418" name="AutoShape 34"/>
            <p:cNvSpPr>
              <a:spLocks noChangeArrowheads="1"/>
            </p:cNvSpPr>
            <p:nvPr/>
          </p:nvSpPr>
          <p:spPr bwMode="auto">
            <a:xfrm>
              <a:off x="144" y="355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419" name="AutoShape 35"/>
            <p:cNvSpPr>
              <a:spLocks noChangeArrowheads="1"/>
            </p:cNvSpPr>
            <p:nvPr/>
          </p:nvSpPr>
          <p:spPr bwMode="auto">
            <a:xfrm>
              <a:off x="144" y="369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420" name="AutoShape 36"/>
            <p:cNvSpPr>
              <a:spLocks noChangeArrowheads="1"/>
            </p:cNvSpPr>
            <p:nvPr/>
          </p:nvSpPr>
          <p:spPr bwMode="auto">
            <a:xfrm>
              <a:off x="144" y="384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421" name="AutoShape 37"/>
            <p:cNvSpPr>
              <a:spLocks noChangeArrowheads="1"/>
            </p:cNvSpPr>
            <p:nvPr/>
          </p:nvSpPr>
          <p:spPr bwMode="auto">
            <a:xfrm>
              <a:off x="144" y="398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422" name="AutoShape 38"/>
            <p:cNvSpPr>
              <a:spLocks noChangeArrowheads="1"/>
            </p:cNvSpPr>
            <p:nvPr/>
          </p:nvSpPr>
          <p:spPr bwMode="auto">
            <a:xfrm>
              <a:off x="144" y="412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42" name="AutoShape 46"/>
          <p:cNvSpPr>
            <a:spLocks noChangeArrowheads="1"/>
          </p:cNvSpPr>
          <p:nvPr/>
        </p:nvSpPr>
        <p:spPr bwMode="auto">
          <a:xfrm>
            <a:off x="843989" y="190500"/>
            <a:ext cx="7632848" cy="990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38100" cmpd="dbl">
            <a:solidFill>
              <a:srgbClr val="FFFF09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Запишите слова, которые не изменяются</a:t>
            </a: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graphicFrame>
        <p:nvGraphicFramePr>
          <p:cNvPr id="43" name="Таблица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5849632"/>
              </p:ext>
            </p:extLst>
          </p:nvPr>
        </p:nvGraphicFramePr>
        <p:xfrm>
          <a:off x="884312" y="1431539"/>
          <a:ext cx="7609656" cy="30963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6552"/>
                <a:gridCol w="2536552"/>
                <a:gridCol w="2536552"/>
              </a:tblGrid>
              <a:tr h="1032115">
                <a:tc>
                  <a:txBody>
                    <a:bodyPr/>
                    <a:lstStyle/>
                    <a:p>
                      <a:endParaRPr lang="uk-UA" sz="2400" b="1" dirty="0" smtClean="0"/>
                    </a:p>
                    <a:p>
                      <a:r>
                        <a:rPr lang="uk-UA" sz="2400" b="1" dirty="0" smtClean="0"/>
                        <a:t>   </a:t>
                      </a:r>
                      <a:r>
                        <a:rPr lang="uk-UA" sz="2400" b="1" baseline="0" dirty="0" smtClean="0"/>
                        <a:t>   УШКО</a:t>
                      </a:r>
                      <a:endParaRPr lang="ru-RU" sz="2400" b="1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2400" b="1" dirty="0" smtClean="0"/>
                    </a:p>
                    <a:p>
                      <a:r>
                        <a:rPr lang="uk-UA" sz="2400" b="1" dirty="0" smtClean="0"/>
                        <a:t>     ПАЛЬТО</a:t>
                      </a:r>
                      <a:endParaRPr lang="ru-RU" sz="2400" b="1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2400" b="1" dirty="0" smtClean="0"/>
                    </a:p>
                    <a:p>
                      <a:r>
                        <a:rPr lang="uk-UA" sz="2400" b="1" dirty="0" smtClean="0"/>
                        <a:t>   </a:t>
                      </a:r>
                      <a:r>
                        <a:rPr lang="uk-UA" sz="2400" b="1" baseline="0" dirty="0" smtClean="0"/>
                        <a:t>      ОСЕЛ</a:t>
                      </a:r>
                      <a:endParaRPr lang="ru-RU" sz="2400" b="1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1032115">
                <a:tc>
                  <a:txBody>
                    <a:bodyPr/>
                    <a:lstStyle/>
                    <a:p>
                      <a:endParaRPr lang="uk-UA" sz="2400" b="1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uk-UA" sz="2400" b="1" dirty="0" smtClean="0">
                          <a:solidFill>
                            <a:schemeClr val="bg1"/>
                          </a:solidFill>
                        </a:rPr>
                        <a:t>   </a:t>
                      </a:r>
                      <a:r>
                        <a:rPr lang="uk-UA" sz="2400" b="1" baseline="0" dirty="0" smtClean="0">
                          <a:solidFill>
                            <a:schemeClr val="bg1"/>
                          </a:solidFill>
                        </a:rPr>
                        <a:t>   КИНО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2400" b="1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uk-UA" sz="2400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uk-UA" sz="2400" b="1" baseline="0" dirty="0" smtClean="0">
                          <a:solidFill>
                            <a:schemeClr val="bg1"/>
                          </a:solidFill>
                        </a:rPr>
                        <a:t>    ПИСЬМО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2400" b="1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uk-UA" sz="2400" b="1" dirty="0" smtClean="0">
                          <a:solidFill>
                            <a:schemeClr val="bg1"/>
                          </a:solidFill>
                        </a:rPr>
                        <a:t>    </a:t>
                      </a:r>
                      <a:r>
                        <a:rPr lang="uk-UA" sz="2400" b="1" baseline="0" dirty="0" smtClean="0">
                          <a:solidFill>
                            <a:schemeClr val="bg1"/>
                          </a:solidFill>
                        </a:rPr>
                        <a:t>     ОКНО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1032115">
                <a:tc>
                  <a:txBody>
                    <a:bodyPr/>
                    <a:lstStyle/>
                    <a:p>
                      <a:endParaRPr lang="uk-UA" sz="2400" b="1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uk-UA" sz="2400" b="1" dirty="0" smtClean="0">
                          <a:solidFill>
                            <a:schemeClr val="bg1"/>
                          </a:solidFill>
                        </a:rPr>
                        <a:t>    </a:t>
                      </a:r>
                      <a:r>
                        <a:rPr lang="uk-UA" sz="2400" b="1" baseline="0" dirty="0" smtClean="0">
                          <a:solidFill>
                            <a:schemeClr val="bg1"/>
                          </a:solidFill>
                        </a:rPr>
                        <a:t>   ПОЛЕ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2400" b="1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uk-UA" sz="2400" b="1" dirty="0" smtClean="0">
                          <a:solidFill>
                            <a:schemeClr val="bg1"/>
                          </a:solidFill>
                        </a:rPr>
                        <a:t>     </a:t>
                      </a:r>
                      <a:r>
                        <a:rPr lang="uk-UA" sz="2400" b="1" baseline="0" dirty="0" smtClean="0">
                          <a:solidFill>
                            <a:schemeClr val="bg1"/>
                          </a:solidFill>
                        </a:rPr>
                        <a:t>  ФИЛЬМ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2400" b="1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uk-UA" sz="2400" b="1" dirty="0" smtClean="0">
                          <a:solidFill>
                            <a:schemeClr val="bg1"/>
                          </a:solidFill>
                        </a:rPr>
                        <a:t>    </a:t>
                      </a:r>
                      <a:r>
                        <a:rPr lang="uk-UA" sz="2400" b="1" baseline="0" dirty="0" smtClean="0">
                          <a:solidFill>
                            <a:schemeClr val="bg1"/>
                          </a:solidFill>
                        </a:rPr>
                        <a:t>    РАДИО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pic>
        <p:nvPicPr>
          <p:cNvPr id="4098" name="Picture 2" descr="C:\Users\1111\Pictures\Рисунок11.pn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4528" y="-799105"/>
            <a:ext cx="7632848" cy="3129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5" name="AutoShape 76"/>
          <p:cNvSpPr>
            <a:spLocks noChangeArrowheads="1"/>
          </p:cNvSpPr>
          <p:nvPr/>
        </p:nvSpPr>
        <p:spPr bwMode="auto">
          <a:xfrm>
            <a:off x="3495237" y="5676900"/>
            <a:ext cx="2330352" cy="8382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38100" cmpd="dbl">
            <a:solidFill>
              <a:srgbClr val="6600FF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uk-UA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ПРОВЕРКА</a:t>
            </a: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9" name="AutoShape 59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8686800" y="5486400"/>
            <a:ext cx="457200" cy="1371600"/>
          </a:xfrm>
          <a:prstGeom prst="flowChartDelay">
            <a:avLst/>
          </a:prstGeom>
          <a:solidFill>
            <a:srgbClr val="ED092A"/>
          </a:solidFill>
          <a:ln w="9525">
            <a:solidFill>
              <a:srgbClr val="ED092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 rtl="1"/>
            <a:r>
              <a:rPr lang="uk-UA" sz="1600" b="1" dirty="0" err="1" smtClean="0">
                <a:solidFill>
                  <a:schemeClr val="bg1"/>
                </a:solidFill>
              </a:rPr>
              <a:t>Задание</a:t>
            </a:r>
            <a:r>
              <a:rPr lang="uk-UA" sz="1600" b="1" dirty="0" smtClean="0">
                <a:solidFill>
                  <a:schemeClr val="bg1"/>
                </a:solidFill>
              </a:rPr>
              <a:t>  5</a:t>
            </a:r>
            <a:endParaRPr lang="ru-RU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498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1.11111E-6 L -0.92934 0.3215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476" y="16065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71" name="Rectangle 39"/>
          <p:cNvSpPr>
            <a:spLocks noChangeArrowheads="1"/>
          </p:cNvSpPr>
          <p:nvPr/>
        </p:nvSpPr>
        <p:spPr bwMode="auto">
          <a:xfrm>
            <a:off x="8686800" y="0"/>
            <a:ext cx="4572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8467" name="Rectangle 35"/>
          <p:cNvSpPr>
            <a:spLocks noChangeArrowheads="1"/>
          </p:cNvSpPr>
          <p:nvPr/>
        </p:nvSpPr>
        <p:spPr bwMode="auto">
          <a:xfrm>
            <a:off x="0" y="0"/>
            <a:ext cx="4572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8437" name="Group 5"/>
          <p:cNvGrpSpPr>
            <a:grpSpLocks/>
          </p:cNvGrpSpPr>
          <p:nvPr/>
        </p:nvGrpSpPr>
        <p:grpSpPr bwMode="auto">
          <a:xfrm>
            <a:off x="228600" y="152400"/>
            <a:ext cx="457200" cy="6477000"/>
            <a:chOff x="144" y="96"/>
            <a:chExt cx="288" cy="4080"/>
          </a:xfrm>
        </p:grpSpPr>
        <p:sp>
          <p:nvSpPr>
            <p:cNvPr id="18438" name="AutoShape 6"/>
            <p:cNvSpPr>
              <a:spLocks noChangeArrowheads="1"/>
            </p:cNvSpPr>
            <p:nvPr/>
          </p:nvSpPr>
          <p:spPr bwMode="auto">
            <a:xfrm>
              <a:off x="144" y="9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39" name="AutoShape 7"/>
            <p:cNvSpPr>
              <a:spLocks noChangeArrowheads="1"/>
            </p:cNvSpPr>
            <p:nvPr/>
          </p:nvSpPr>
          <p:spPr bwMode="auto">
            <a:xfrm>
              <a:off x="144" y="24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40" name="AutoShape 8"/>
            <p:cNvSpPr>
              <a:spLocks noChangeArrowheads="1"/>
            </p:cNvSpPr>
            <p:nvPr/>
          </p:nvSpPr>
          <p:spPr bwMode="auto">
            <a:xfrm>
              <a:off x="144" y="38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41" name="AutoShape 9"/>
            <p:cNvSpPr>
              <a:spLocks noChangeArrowheads="1"/>
            </p:cNvSpPr>
            <p:nvPr/>
          </p:nvSpPr>
          <p:spPr bwMode="auto">
            <a:xfrm>
              <a:off x="144" y="52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42" name="AutoShape 10"/>
            <p:cNvSpPr>
              <a:spLocks noChangeArrowheads="1"/>
            </p:cNvSpPr>
            <p:nvPr/>
          </p:nvSpPr>
          <p:spPr bwMode="auto">
            <a:xfrm>
              <a:off x="144" y="67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43" name="AutoShape 11"/>
            <p:cNvSpPr>
              <a:spLocks noChangeArrowheads="1"/>
            </p:cNvSpPr>
            <p:nvPr/>
          </p:nvSpPr>
          <p:spPr bwMode="auto">
            <a:xfrm>
              <a:off x="144" y="81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44" name="AutoShape 12"/>
            <p:cNvSpPr>
              <a:spLocks noChangeArrowheads="1"/>
            </p:cNvSpPr>
            <p:nvPr/>
          </p:nvSpPr>
          <p:spPr bwMode="auto">
            <a:xfrm>
              <a:off x="144" y="96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45" name="AutoShape 13"/>
            <p:cNvSpPr>
              <a:spLocks noChangeArrowheads="1"/>
            </p:cNvSpPr>
            <p:nvPr/>
          </p:nvSpPr>
          <p:spPr bwMode="auto">
            <a:xfrm>
              <a:off x="144" y="110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46" name="AutoShape 14"/>
            <p:cNvSpPr>
              <a:spLocks noChangeArrowheads="1"/>
            </p:cNvSpPr>
            <p:nvPr/>
          </p:nvSpPr>
          <p:spPr bwMode="auto">
            <a:xfrm>
              <a:off x="144" y="124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47" name="AutoShape 15"/>
            <p:cNvSpPr>
              <a:spLocks noChangeArrowheads="1"/>
            </p:cNvSpPr>
            <p:nvPr/>
          </p:nvSpPr>
          <p:spPr bwMode="auto">
            <a:xfrm>
              <a:off x="144" y="139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48" name="AutoShape 16"/>
            <p:cNvSpPr>
              <a:spLocks noChangeArrowheads="1"/>
            </p:cNvSpPr>
            <p:nvPr/>
          </p:nvSpPr>
          <p:spPr bwMode="auto">
            <a:xfrm>
              <a:off x="144" y="153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49" name="AutoShape 17"/>
            <p:cNvSpPr>
              <a:spLocks noChangeArrowheads="1"/>
            </p:cNvSpPr>
            <p:nvPr/>
          </p:nvSpPr>
          <p:spPr bwMode="auto">
            <a:xfrm>
              <a:off x="144" y="168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50" name="AutoShape 18"/>
            <p:cNvSpPr>
              <a:spLocks noChangeArrowheads="1"/>
            </p:cNvSpPr>
            <p:nvPr/>
          </p:nvSpPr>
          <p:spPr bwMode="auto">
            <a:xfrm>
              <a:off x="144" y="182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51" name="AutoShape 19"/>
            <p:cNvSpPr>
              <a:spLocks noChangeArrowheads="1"/>
            </p:cNvSpPr>
            <p:nvPr/>
          </p:nvSpPr>
          <p:spPr bwMode="auto">
            <a:xfrm>
              <a:off x="144" y="196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52" name="AutoShape 20"/>
            <p:cNvSpPr>
              <a:spLocks noChangeArrowheads="1"/>
            </p:cNvSpPr>
            <p:nvPr/>
          </p:nvSpPr>
          <p:spPr bwMode="auto">
            <a:xfrm>
              <a:off x="144" y="211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53" name="AutoShape 21"/>
            <p:cNvSpPr>
              <a:spLocks noChangeArrowheads="1"/>
            </p:cNvSpPr>
            <p:nvPr/>
          </p:nvSpPr>
          <p:spPr bwMode="auto">
            <a:xfrm>
              <a:off x="144" y="225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54" name="AutoShape 22"/>
            <p:cNvSpPr>
              <a:spLocks noChangeArrowheads="1"/>
            </p:cNvSpPr>
            <p:nvPr/>
          </p:nvSpPr>
          <p:spPr bwMode="auto">
            <a:xfrm>
              <a:off x="144" y="240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55" name="AutoShape 23"/>
            <p:cNvSpPr>
              <a:spLocks noChangeArrowheads="1"/>
            </p:cNvSpPr>
            <p:nvPr/>
          </p:nvSpPr>
          <p:spPr bwMode="auto">
            <a:xfrm>
              <a:off x="144" y="254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56" name="AutoShape 24"/>
            <p:cNvSpPr>
              <a:spLocks noChangeArrowheads="1"/>
            </p:cNvSpPr>
            <p:nvPr/>
          </p:nvSpPr>
          <p:spPr bwMode="auto">
            <a:xfrm>
              <a:off x="144" y="268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57" name="AutoShape 25"/>
            <p:cNvSpPr>
              <a:spLocks noChangeArrowheads="1"/>
            </p:cNvSpPr>
            <p:nvPr/>
          </p:nvSpPr>
          <p:spPr bwMode="auto">
            <a:xfrm>
              <a:off x="144" y="283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58" name="AutoShape 26"/>
            <p:cNvSpPr>
              <a:spLocks noChangeArrowheads="1"/>
            </p:cNvSpPr>
            <p:nvPr/>
          </p:nvSpPr>
          <p:spPr bwMode="auto">
            <a:xfrm>
              <a:off x="144" y="297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59" name="AutoShape 27"/>
            <p:cNvSpPr>
              <a:spLocks noChangeArrowheads="1"/>
            </p:cNvSpPr>
            <p:nvPr/>
          </p:nvSpPr>
          <p:spPr bwMode="auto">
            <a:xfrm>
              <a:off x="144" y="312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60" name="AutoShape 28"/>
            <p:cNvSpPr>
              <a:spLocks noChangeArrowheads="1"/>
            </p:cNvSpPr>
            <p:nvPr/>
          </p:nvSpPr>
          <p:spPr bwMode="auto">
            <a:xfrm>
              <a:off x="144" y="326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61" name="AutoShape 29"/>
            <p:cNvSpPr>
              <a:spLocks noChangeArrowheads="1"/>
            </p:cNvSpPr>
            <p:nvPr/>
          </p:nvSpPr>
          <p:spPr bwMode="auto">
            <a:xfrm>
              <a:off x="144" y="340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62" name="AutoShape 30"/>
            <p:cNvSpPr>
              <a:spLocks noChangeArrowheads="1"/>
            </p:cNvSpPr>
            <p:nvPr/>
          </p:nvSpPr>
          <p:spPr bwMode="auto">
            <a:xfrm>
              <a:off x="144" y="355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63" name="AutoShape 31"/>
            <p:cNvSpPr>
              <a:spLocks noChangeArrowheads="1"/>
            </p:cNvSpPr>
            <p:nvPr/>
          </p:nvSpPr>
          <p:spPr bwMode="auto">
            <a:xfrm>
              <a:off x="144" y="369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64" name="AutoShape 32"/>
            <p:cNvSpPr>
              <a:spLocks noChangeArrowheads="1"/>
            </p:cNvSpPr>
            <p:nvPr/>
          </p:nvSpPr>
          <p:spPr bwMode="auto">
            <a:xfrm>
              <a:off x="144" y="384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65" name="AutoShape 33"/>
            <p:cNvSpPr>
              <a:spLocks noChangeArrowheads="1"/>
            </p:cNvSpPr>
            <p:nvPr/>
          </p:nvSpPr>
          <p:spPr bwMode="auto">
            <a:xfrm>
              <a:off x="144" y="398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66" name="AutoShape 34"/>
            <p:cNvSpPr>
              <a:spLocks noChangeArrowheads="1"/>
            </p:cNvSpPr>
            <p:nvPr/>
          </p:nvSpPr>
          <p:spPr bwMode="auto">
            <a:xfrm>
              <a:off x="144" y="412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37" name="AutoShape 46"/>
          <p:cNvSpPr>
            <a:spLocks noChangeArrowheads="1"/>
          </p:cNvSpPr>
          <p:nvPr/>
        </p:nvSpPr>
        <p:spPr bwMode="auto">
          <a:xfrm>
            <a:off x="830851" y="228600"/>
            <a:ext cx="7632848" cy="990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38100" cmpd="dbl">
            <a:solidFill>
              <a:srgbClr val="FFFF09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Запишите слова, которые подходят к схеме</a:t>
            </a:r>
          </a:p>
          <a:p>
            <a:pPr algn="ctr"/>
            <a:endParaRPr lang="ru-RU" sz="2800" dirty="0"/>
          </a:p>
        </p:txBody>
      </p:sp>
      <p:graphicFrame>
        <p:nvGraphicFramePr>
          <p:cNvPr id="38" name="Таблица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3932695"/>
              </p:ext>
            </p:extLst>
          </p:nvPr>
        </p:nvGraphicFramePr>
        <p:xfrm>
          <a:off x="896671" y="1475655"/>
          <a:ext cx="7585248" cy="30963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8416"/>
                <a:gridCol w="2528416"/>
                <a:gridCol w="2528416"/>
              </a:tblGrid>
              <a:tr h="1032115">
                <a:tc>
                  <a:txBody>
                    <a:bodyPr/>
                    <a:lstStyle/>
                    <a:p>
                      <a:endParaRPr lang="uk-UA" sz="2400" b="1" dirty="0" smtClean="0"/>
                    </a:p>
                    <a:p>
                      <a:r>
                        <a:rPr lang="uk-UA" sz="2400" b="1" dirty="0" smtClean="0"/>
                        <a:t>   ШКОЛЬНИК</a:t>
                      </a:r>
                      <a:endParaRPr lang="ru-RU" sz="2400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2400" b="1" dirty="0" smtClean="0"/>
                    </a:p>
                    <a:p>
                      <a:r>
                        <a:rPr lang="uk-UA" sz="2400" b="1" dirty="0" smtClean="0"/>
                        <a:t>     ПАЛЬТО</a:t>
                      </a:r>
                      <a:endParaRPr lang="ru-RU" sz="2400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2400" b="1" dirty="0" smtClean="0"/>
                    </a:p>
                    <a:p>
                      <a:r>
                        <a:rPr lang="uk-UA" sz="2400" b="1" dirty="0" smtClean="0"/>
                        <a:t>   САДОВНИК</a:t>
                      </a:r>
                      <a:r>
                        <a:rPr lang="uk-UA" sz="2400" b="1" baseline="0" dirty="0" smtClean="0"/>
                        <a:t>      </a:t>
                      </a:r>
                      <a:endParaRPr lang="ru-RU" sz="2400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1032115">
                <a:tc>
                  <a:txBody>
                    <a:bodyPr/>
                    <a:lstStyle/>
                    <a:p>
                      <a:endParaRPr lang="uk-UA" sz="2400" b="1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uk-UA" sz="2400" b="1" dirty="0" smtClean="0">
                          <a:solidFill>
                            <a:schemeClr val="bg1"/>
                          </a:solidFill>
                        </a:rPr>
                        <a:t>  </a:t>
                      </a:r>
                      <a:r>
                        <a:rPr lang="uk-UA" sz="2400" b="1" baseline="0" dirty="0" smtClean="0">
                          <a:solidFill>
                            <a:schemeClr val="bg1"/>
                          </a:solidFill>
                        </a:rPr>
                        <a:t>ПРОТАЛИНЫ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2400" b="1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uk-UA" sz="2400" b="1" baseline="0" dirty="0" smtClean="0">
                          <a:solidFill>
                            <a:schemeClr val="bg1"/>
                          </a:solidFill>
                        </a:rPr>
                        <a:t>ПОДСНЕЖНИКИ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2400" b="1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uk-UA" sz="2400" b="1" dirty="0" smtClean="0">
                          <a:solidFill>
                            <a:schemeClr val="bg1"/>
                          </a:solidFill>
                        </a:rPr>
                        <a:t>        ЛЕС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1032115">
                <a:tc>
                  <a:txBody>
                    <a:bodyPr/>
                    <a:lstStyle/>
                    <a:p>
                      <a:endParaRPr lang="uk-UA" sz="2400" b="1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uk-UA" sz="2400" b="1" dirty="0" smtClean="0">
                          <a:solidFill>
                            <a:schemeClr val="bg1"/>
                          </a:solidFill>
                        </a:rPr>
                        <a:t>    </a:t>
                      </a:r>
                      <a:r>
                        <a:rPr lang="uk-UA" sz="2400" b="1" baseline="0" dirty="0" smtClean="0">
                          <a:solidFill>
                            <a:schemeClr val="bg1"/>
                          </a:solidFill>
                        </a:rPr>
                        <a:t>   ПОЛЕ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2400" b="1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uk-UA" sz="2400" b="1" dirty="0" smtClean="0">
                          <a:solidFill>
                            <a:schemeClr val="bg1"/>
                          </a:solidFill>
                        </a:rPr>
                        <a:t>     </a:t>
                      </a:r>
                      <a:r>
                        <a:rPr lang="uk-UA" sz="2400" b="1" baseline="0" dirty="0" smtClean="0">
                          <a:solidFill>
                            <a:schemeClr val="bg1"/>
                          </a:solidFill>
                        </a:rPr>
                        <a:t> СНЕЖОК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2400" b="1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uk-UA" sz="2400" b="1" dirty="0" smtClean="0">
                          <a:solidFill>
                            <a:schemeClr val="bg1"/>
                          </a:solidFill>
                        </a:rPr>
                        <a:t>    </a:t>
                      </a:r>
                      <a:r>
                        <a:rPr lang="uk-UA" sz="2400" b="1" baseline="0" dirty="0" smtClean="0">
                          <a:solidFill>
                            <a:schemeClr val="bg1"/>
                          </a:solidFill>
                        </a:rPr>
                        <a:t>ВЫРОСЛИ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cxnSp>
        <p:nvCxnSpPr>
          <p:cNvPr id="3" name="Прямая соединительная линия 2"/>
          <p:cNvCxnSpPr/>
          <p:nvPr/>
        </p:nvCxnSpPr>
        <p:spPr>
          <a:xfrm>
            <a:off x="1633223" y="859573"/>
            <a:ext cx="93610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2569327" y="876300"/>
            <a:ext cx="0" cy="2286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4283968" y="800100"/>
            <a:ext cx="360040" cy="3429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644008" y="800100"/>
            <a:ext cx="360040" cy="3048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5436096" y="859573"/>
            <a:ext cx="57606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>
            <a:off x="5430397" y="891167"/>
            <a:ext cx="5699" cy="16355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5436096" y="1066800"/>
            <a:ext cx="57606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6012160" y="864219"/>
            <a:ext cx="0" cy="1905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Арка 28"/>
          <p:cNvSpPr/>
          <p:nvPr/>
        </p:nvSpPr>
        <p:spPr>
          <a:xfrm>
            <a:off x="2843808" y="859573"/>
            <a:ext cx="1152128" cy="152400"/>
          </a:xfrm>
          <a:prstGeom prst="blockArc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5123" name="Picture 3" descr="C:\Users\1111\Pictures\Рисунок13.pn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2657" y="-495299"/>
            <a:ext cx="7606934" cy="3162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Куб 46">
            <a:hlinkClick r:id="" action="ppaction://hlinkshowjump?jump=endshow"/>
          </p:cNvPr>
          <p:cNvSpPr/>
          <p:nvPr/>
        </p:nvSpPr>
        <p:spPr>
          <a:xfrm>
            <a:off x="8049982" y="6217557"/>
            <a:ext cx="534309" cy="568036"/>
          </a:xfrm>
          <a:prstGeom prst="cube">
            <a:avLst/>
          </a:prstGeom>
          <a:solidFill>
            <a:srgbClr val="FFFF00"/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  <a:reflection blurRad="6350" stA="50000" endA="300" endPos="55000" dir="5400000" sy="-100000" algn="bl" rotWithShape="0"/>
          </a:effectLst>
          <a:scene3d>
            <a:camera prst="perspectiveBelow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6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AutoShape 76"/>
          <p:cNvSpPr>
            <a:spLocks noChangeArrowheads="1"/>
          </p:cNvSpPr>
          <p:nvPr/>
        </p:nvSpPr>
        <p:spPr bwMode="auto">
          <a:xfrm>
            <a:off x="3482099" y="5805714"/>
            <a:ext cx="2330352" cy="8382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38100" cmpd="dbl">
            <a:solidFill>
              <a:srgbClr val="6600FF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uk-UA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ПРОВЕРКА</a:t>
            </a: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1452356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649 0.0178 L -0.94358 0.2844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354" y="13335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Управляющая кнопка: домой 4">
            <a:hlinkClick r:id="" action="ppaction://hlinkshowjump?jump=firstslide" highlightClick="1"/>
          </p:cNvPr>
          <p:cNvSpPr/>
          <p:nvPr/>
        </p:nvSpPr>
        <p:spPr>
          <a:xfrm>
            <a:off x="179512" y="373306"/>
            <a:ext cx="504056" cy="54470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75467" y="1884284"/>
            <a:ext cx="86044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>
                <a:hlinkClick r:id="rId2"/>
              </a:rPr>
              <a:t>   </a:t>
            </a: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www.edu.cap.ru/home/4166/2012/dol.jpg</a:t>
            </a:r>
            <a:r>
              <a:rPr lang="uk-UA" dirty="0" smtClean="0"/>
              <a:t> - </a:t>
            </a:r>
            <a:r>
              <a:rPr lang="uk-UA" dirty="0" err="1" smtClean="0"/>
              <a:t>девочка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0035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Перспектива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806</TotalTime>
  <Words>264</Words>
  <Application>Microsoft Office PowerPoint</Application>
  <PresentationFormat>Экран (4:3)</PresentationFormat>
  <Paragraphs>140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1111</dc:creator>
  <cp:lastModifiedBy>1111</cp:lastModifiedBy>
  <cp:revision>70</cp:revision>
  <dcterms:created xsi:type="dcterms:W3CDTF">2014-04-06T10:13:21Z</dcterms:created>
  <dcterms:modified xsi:type="dcterms:W3CDTF">2019-02-20T16:06:20Z</dcterms:modified>
</cp:coreProperties>
</file>