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5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94107"/>
    <a:srgbClr val="DD3805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>
        <p:scale>
          <a:sx n="59" d="100"/>
          <a:sy n="59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3EAFC-435C-4041-8693-7D1B8C628538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5893A-9F98-4281-BE3E-90334A82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6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5893A-9F98-4281-BE3E-90334A822B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1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cap.ru/home/4166/2012/dol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6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ru-RU" sz="1400">
                  <a:solidFill>
                    <a:schemeClr val="bg1"/>
                  </a:solidFill>
                </a:rPr>
                <a:t>Пункт плана</a:t>
              </a:r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ru-RU" sz="1400">
                  <a:solidFill>
                    <a:schemeClr val="bg1"/>
                  </a:solidFill>
                </a:rPr>
                <a:t>Пункт плана</a:t>
              </a:r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ru-RU" sz="1400">
                  <a:solidFill>
                    <a:schemeClr val="bg1"/>
                  </a:solidFill>
                </a:rPr>
                <a:t>Пункт плана</a:t>
              </a:r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ru-RU" sz="1400">
                  <a:solidFill>
                    <a:schemeClr val="bg1"/>
                  </a:solidFill>
                </a:rPr>
                <a:t>Пункт плана</a:t>
              </a:r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ru-RU" sz="1400">
                  <a:solidFill>
                    <a:schemeClr val="bg1"/>
                  </a:solidFill>
                </a:rPr>
                <a:t>Пункт плана</a:t>
              </a:r>
            </a:p>
          </p:txBody>
        </p:sp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9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0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1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2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3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5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7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8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4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7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8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9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0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1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2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3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19" name="AutoShape 55"/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320" name="AutoShape 56"/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5B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322" name="AutoShape 58"/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323" name="AutoShape 59"/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grpSp>
        <p:nvGrpSpPr>
          <p:cNvPr id="11335" name="Group 71"/>
          <p:cNvGrpSpPr>
            <a:grpSpLocks/>
          </p:cNvGrpSpPr>
          <p:nvPr/>
        </p:nvGrpSpPr>
        <p:grpSpPr bwMode="auto">
          <a:xfrm>
            <a:off x="2051985" y="5437101"/>
            <a:ext cx="5222578" cy="1317798"/>
            <a:chOff x="2090" y="2640"/>
            <a:chExt cx="3046" cy="1248"/>
          </a:xfrm>
        </p:grpSpPr>
        <p:sp>
          <p:nvSpPr>
            <p:cNvPr id="11324" name="AutoShape 60"/>
            <p:cNvSpPr>
              <a:spLocks noChangeArrowheads="1"/>
            </p:cNvSpPr>
            <p:nvPr/>
          </p:nvSpPr>
          <p:spPr bwMode="auto">
            <a:xfrm>
              <a:off x="2090" y="2640"/>
              <a:ext cx="3046" cy="12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uk-UA" sz="1600" dirty="0" smtClean="0"/>
            </a:p>
            <a:p>
              <a:pPr algn="ctr"/>
              <a:endParaRPr lang="uk-UA" sz="1600" dirty="0"/>
            </a:p>
            <a:p>
              <a:pPr algn="ctr"/>
              <a:endParaRPr lang="uk-UA" sz="1600" dirty="0" smtClean="0"/>
            </a:p>
            <a:p>
              <a:pPr algn="ctr"/>
              <a:endParaRPr lang="uk-UA" sz="1400" dirty="0"/>
            </a:p>
            <a:p>
              <a:pPr algn="ctr"/>
              <a:r>
                <a:rPr lang="ru-RU" sz="1400" b="1" i="1" dirty="0" smtClean="0">
                  <a:solidFill>
                    <a:srgbClr val="002060"/>
                  </a:solidFill>
                </a:rPr>
                <a:t>Работа  учителя начальных  классов</a:t>
              </a:r>
            </a:p>
            <a:p>
              <a:pPr algn="ctr"/>
              <a:r>
                <a:rPr lang="ru-RU" sz="1400" b="1" i="1" dirty="0" smtClean="0">
                  <a:solidFill>
                    <a:srgbClr val="002060"/>
                  </a:solidFill>
                </a:rPr>
                <a:t>МОУ «Школа  № 119 г. Донецка»</a:t>
              </a:r>
            </a:p>
            <a:p>
              <a:pPr algn="ctr"/>
              <a:r>
                <a:rPr lang="ru-RU" sz="1400" b="1" i="1" dirty="0" err="1" smtClean="0">
                  <a:solidFill>
                    <a:srgbClr val="002060"/>
                  </a:solidFill>
                </a:rPr>
                <a:t>Григорюк</a:t>
              </a:r>
              <a:r>
                <a:rPr lang="ru-RU" sz="1400" b="1" i="1" dirty="0" smtClean="0">
                  <a:solidFill>
                    <a:srgbClr val="002060"/>
                  </a:solidFill>
                </a:rPr>
                <a:t> Елены Ивановны</a:t>
              </a:r>
            </a:p>
            <a:p>
              <a:pPr algn="ctr"/>
              <a:endParaRPr lang="uk-UA" sz="1600" dirty="0"/>
            </a:p>
            <a:p>
              <a:pPr algn="ctr"/>
              <a:endParaRPr lang="uk-UA" sz="1600" dirty="0" smtClean="0"/>
            </a:p>
            <a:p>
              <a:pPr algn="ctr"/>
              <a:endParaRPr lang="uk-UA" sz="1600" dirty="0"/>
            </a:p>
          </p:txBody>
        </p:sp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 flipV="1">
              <a:off x="2784" y="2640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 flipV="1">
              <a:off x="2784" y="2832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 flipV="1">
              <a:off x="2784" y="3072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 flipV="1">
              <a:off x="2784" y="3264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 flipV="1">
              <a:off x="2784" y="3456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 flipV="1">
              <a:off x="2784" y="3648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36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1337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8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9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0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1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2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3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4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5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6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7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8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49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0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1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2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3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4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5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6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7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8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9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0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1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2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3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4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5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6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Управляющая кнопка: сведения 1">
            <a:hlinkClick r:id="" action="ppaction://hlinkshowjump?jump=lastslide" highlightClick="1"/>
          </p:cNvPr>
          <p:cNvSpPr/>
          <p:nvPr/>
        </p:nvSpPr>
        <p:spPr>
          <a:xfrm>
            <a:off x="796789" y="6215743"/>
            <a:ext cx="521208" cy="5090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Куб 94"/>
          <p:cNvSpPr/>
          <p:nvPr/>
        </p:nvSpPr>
        <p:spPr>
          <a:xfrm>
            <a:off x="2405542" y="1424435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Куб 95"/>
          <p:cNvSpPr/>
          <p:nvPr/>
        </p:nvSpPr>
        <p:spPr>
          <a:xfrm>
            <a:off x="3467461" y="100254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Куб 96"/>
          <p:cNvSpPr/>
          <p:nvPr/>
        </p:nvSpPr>
        <p:spPr>
          <a:xfrm>
            <a:off x="6165333" y="1357306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Куб 97"/>
          <p:cNvSpPr/>
          <p:nvPr/>
        </p:nvSpPr>
        <p:spPr>
          <a:xfrm>
            <a:off x="5289623" y="922055"/>
            <a:ext cx="928694" cy="928694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Куб 98"/>
          <p:cNvSpPr/>
          <p:nvPr/>
        </p:nvSpPr>
        <p:spPr>
          <a:xfrm>
            <a:off x="4278129" y="1486482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Куб 100"/>
          <p:cNvSpPr/>
          <p:nvPr/>
        </p:nvSpPr>
        <p:spPr>
          <a:xfrm>
            <a:off x="7250031" y="104879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Куб 102"/>
          <p:cNvSpPr/>
          <p:nvPr/>
        </p:nvSpPr>
        <p:spPr>
          <a:xfrm>
            <a:off x="3599097" y="3421853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уб 103"/>
          <p:cNvSpPr/>
          <p:nvPr/>
        </p:nvSpPr>
        <p:spPr>
          <a:xfrm>
            <a:off x="7421825" y="3557814"/>
            <a:ext cx="928694" cy="92869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Куб 104"/>
          <p:cNvSpPr/>
          <p:nvPr/>
        </p:nvSpPr>
        <p:spPr>
          <a:xfrm>
            <a:off x="5526881" y="3214694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Куб 105"/>
          <p:cNvSpPr/>
          <p:nvPr/>
        </p:nvSpPr>
        <p:spPr>
          <a:xfrm>
            <a:off x="6544785" y="3031892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Куб 106"/>
          <p:cNvSpPr/>
          <p:nvPr/>
        </p:nvSpPr>
        <p:spPr>
          <a:xfrm>
            <a:off x="4608896" y="3031892"/>
            <a:ext cx="928694" cy="928694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AutoShape 40"/>
          <p:cNvSpPr>
            <a:spLocks noChangeArrowheads="1"/>
          </p:cNvSpPr>
          <p:nvPr/>
        </p:nvSpPr>
        <p:spPr bwMode="auto">
          <a:xfrm>
            <a:off x="5165183" y="4610100"/>
            <a:ext cx="209527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 cmpd="dbl">
            <a:solidFill>
              <a:srgbClr val="99CC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КЛАСС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9" name="Picture 2" descr="http://www.edu.cap.ru/home/4166/2012/d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64" y="2411547"/>
            <a:ext cx="3076266" cy="292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740352" y="6257785"/>
            <a:ext cx="792088" cy="37161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02" name="AutoShape 40"/>
          <p:cNvSpPr>
            <a:spLocks noChangeArrowheads="1"/>
          </p:cNvSpPr>
          <p:nvPr/>
        </p:nvSpPr>
        <p:spPr bwMode="auto">
          <a:xfrm>
            <a:off x="2869889" y="165100"/>
            <a:ext cx="4943293" cy="5334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 cmpd="dbl">
            <a:solidFill>
              <a:srgbClr val="99CC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ТЕХНОЛОГИЧЕСКИЙ ПРИЕМ  «ТРАФАРЕТ»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08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du.cap.ru/home/4166/2012/d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212976"/>
            <a:ext cx="3963278" cy="376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88640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Все на свете из чего–то состоит: облако – из множества водяных капелек, лес – из деревьев. Речь состоит из предложений, а предложение из слов. Слова сделаны из своего «строительного материала». И каждый «кирпичик» вносит в слово свою часть смысла, изменяет его форму.</a:t>
            </a:r>
          </a:p>
          <a:p>
            <a:pPr algn="just"/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          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Если знаешь части слова,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                           То напишешь их толково.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                       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              Проверьте свои знания по данной теме.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                        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" pitchFamily="34" charset="0"/>
              </a:rPr>
              <a:t>Т                        Начинайте работу с задания 1</a:t>
            </a:r>
            <a:endParaRPr lang="uk-UA" sz="2400" dirty="0" smtClean="0">
              <a:solidFill>
                <a:srgbClr val="002060"/>
              </a:solidFill>
              <a:latin typeface="Comic Sans MS" pitchFamily="66" charset="0"/>
              <a:ea typeface="Arial Unicode MS" pitchFamily="34" charset="-128"/>
              <a:cs typeface="Arial" pitchFamily="34" charset="0"/>
            </a:endParaRPr>
          </a:p>
          <a:p>
            <a:endParaRPr lang="uk-UA" sz="2400" dirty="0">
              <a:solidFill>
                <a:srgbClr val="008000"/>
              </a:solidFill>
              <a:latin typeface="Book Antiqua" pitchFamily="18" charset="0"/>
              <a:ea typeface="Arial Unicode MS" pitchFamily="34" charset="-128"/>
              <a:cs typeface="BrowalliaUPC" pitchFamily="34" charset="-34"/>
            </a:endParaRPr>
          </a:p>
        </p:txBody>
      </p:sp>
      <p:sp>
        <p:nvSpPr>
          <p:cNvPr id="13" name="AutoShape 5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r>
              <a:rPr lang="uk-UA" sz="1600" b="1" dirty="0" err="1" smtClean="0">
                <a:solidFill>
                  <a:schemeClr val="bg1"/>
                </a:solidFill>
              </a:rPr>
              <a:t>Задание</a:t>
            </a:r>
            <a:r>
              <a:rPr lang="uk-UA" sz="1600" b="1" dirty="0" smtClean="0">
                <a:solidFill>
                  <a:schemeClr val="bg1"/>
                </a:solidFill>
              </a:rPr>
              <a:t> 1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AutoShape 56"/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AutoShape 57"/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5B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7" name="AutoShape 59"/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/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6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5" name="AutoShape 7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00B0F0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uk-UA" sz="1600" b="1" dirty="0" err="1" smtClean="0">
                  <a:solidFill>
                    <a:schemeClr val="bg1"/>
                  </a:solidFill>
                </a:rPr>
                <a:t>Задание</a:t>
              </a:r>
              <a:r>
                <a:rPr lang="uk-UA" sz="1600" b="1" dirty="0" smtClean="0">
                  <a:solidFill>
                    <a:schemeClr val="bg1"/>
                  </a:solidFill>
                </a:rPr>
                <a:t> 2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FFFF5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0" name="AutoShape 22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AutoShape 23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AutoShape 24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AutoShape 25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AutoShape 26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5" name="AutoShape 27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6" name="AutoShape 28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AutoShape 29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8" name="AutoShape 30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9" name="AutoShape 31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0" name="AutoShape 32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1" name="AutoShape 33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2" name="AutoShape 34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3" name="AutoShape 35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4" name="AutoShape 36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5" name="AutoShape 37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AutoShape 38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7" name="AutoShape 39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8" name="AutoShape 40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9" name="AutoShape 41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0" name="AutoShape 42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2" name="AutoShape 44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3" name="AutoShape 45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AutoShape 47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6" name="AutoShape 48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827584" y="116632"/>
            <a:ext cx="7520086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Запишите однокоренные слова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34103"/>
              </p:ext>
            </p:extLst>
          </p:nvPr>
        </p:nvGraphicFramePr>
        <p:xfrm>
          <a:off x="884533" y="1409700"/>
          <a:ext cx="7272809" cy="294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687"/>
                <a:gridCol w="2506696"/>
                <a:gridCol w="2331426"/>
              </a:tblGrid>
              <a:tr h="980182"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КОСМОС</a:t>
                      </a:r>
                      <a:endParaRPr lang="ru-RU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  ЗВЕЗДА</a:t>
                      </a:r>
                      <a:endParaRPr lang="ru-RU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КОСМОНАВТ</a:t>
                      </a:r>
                      <a:endParaRPr lang="ru-RU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0182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РАКЕТА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КОСМИЧЕСКИЙ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СПУТНИК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0182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КОСМАТЫЙ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КОСМОНАВТЫ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КОСИТЬ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" name="AutoShape 76"/>
          <p:cNvSpPr>
            <a:spLocks noChangeArrowheads="1"/>
          </p:cNvSpPr>
          <p:nvPr/>
        </p:nvSpPr>
        <p:spPr bwMode="auto">
          <a:xfrm>
            <a:off x="3422451" y="5524500"/>
            <a:ext cx="2330352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7" name="Picture 3" descr="C:\Users\1111\Pictures\Рисунок1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560" y="-1234094"/>
            <a:ext cx="7471284" cy="314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66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948 L -0.96753 0.38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86" y="188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8686800" y="2743200"/>
            <a:ext cx="457200" cy="4114800"/>
            <a:chOff x="5472" y="1728"/>
            <a:chExt cx="288" cy="2592"/>
          </a:xfrm>
        </p:grpSpPr>
        <p:sp>
          <p:nvSpPr>
            <p:cNvPr id="14377" name="AutoShape 41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FFFF5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uk-UA" sz="1600" b="1" dirty="0" err="1" smtClean="0">
                  <a:solidFill>
                    <a:schemeClr val="bg1"/>
                  </a:solidFill>
                </a:rPr>
                <a:t>Задание</a:t>
              </a:r>
              <a:r>
                <a:rPr lang="uk-UA" sz="1600" b="1" dirty="0" smtClean="0">
                  <a:solidFill>
                    <a:schemeClr val="bg1"/>
                  </a:solidFill>
                </a:rPr>
                <a:t> 3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378" name="AutoShape 42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827584" y="214563"/>
            <a:ext cx="7632848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Запишите слова с нулевым окончанием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65558"/>
              </p:ext>
            </p:extLst>
          </p:nvPr>
        </p:nvGraphicFramePr>
        <p:xfrm>
          <a:off x="970723" y="1327484"/>
          <a:ext cx="7467642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14"/>
                <a:gridCol w="2489214"/>
                <a:gridCol w="2489214"/>
              </a:tblGrid>
              <a:tr h="1032115"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БАБОЧКА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  СОЛНЦЕ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ВЕСНОЙ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РАСЦВЕЛИ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ПРЕКРАСНЫЙ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ЛУЖОК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ЗЕМЛЯ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ЦВЕТОК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ВЫРОС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Users\1111\Pictures\Рисунок5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544" y="-1776211"/>
            <a:ext cx="7632848" cy="337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AutoShape 76"/>
          <p:cNvSpPr>
            <a:spLocks noChangeArrowheads="1"/>
          </p:cNvSpPr>
          <p:nvPr/>
        </p:nvSpPr>
        <p:spPr bwMode="auto">
          <a:xfrm>
            <a:off x="3578966" y="5524500"/>
            <a:ext cx="2330352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520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51 -0.04507 L -0.93507 0.437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29" y="241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407" name="Group 47"/>
          <p:cNvGrpSpPr>
            <a:grpSpLocks/>
          </p:cNvGrpSpPr>
          <p:nvPr/>
        </p:nvGrpSpPr>
        <p:grpSpPr bwMode="auto">
          <a:xfrm>
            <a:off x="8686800" y="4114800"/>
            <a:ext cx="457200" cy="2743200"/>
            <a:chOff x="5472" y="2592"/>
            <a:chExt cx="288" cy="1728"/>
          </a:xfrm>
        </p:grpSpPr>
        <p:sp>
          <p:nvSpPr>
            <p:cNvPr id="15367" name="AutoShape 7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r>
                <a:rPr lang="uk-UA" sz="1600" b="1" dirty="0" err="1" smtClean="0">
                  <a:solidFill>
                    <a:schemeClr val="bg1"/>
                  </a:solidFill>
                </a:rPr>
                <a:t>Задание</a:t>
              </a:r>
              <a:r>
                <a:rPr lang="uk-UA" sz="1600" b="1" dirty="0" smtClean="0">
                  <a:solidFill>
                    <a:schemeClr val="bg1"/>
                  </a:solidFill>
                </a:rPr>
                <a:t> 4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/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5375" name="AutoShape 1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8" name="AutoShape 1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0" name="AutoShape 2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AutoShape 2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AutoShape 2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AutoShape 2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AutoShape 2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AutoShape 2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AutoShape 2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AutoShape 2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AutoShape 2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AutoShape 3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2" name="AutoShape 3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AutoShape 3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AutoShape 3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5" name="AutoShape 3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6" name="AutoShape 3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AutoShape 3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AutoShape 3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AutoShape 3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AutoShape 4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1" name="AutoShape 4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3" name="AutoShape 4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971600" y="76200"/>
            <a:ext cx="7416824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Запишите слова с суффиксом –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ушк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19531"/>
              </p:ext>
            </p:extLst>
          </p:nvPr>
        </p:nvGraphicFramePr>
        <p:xfrm>
          <a:off x="875408" y="1333500"/>
          <a:ext cx="7609656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552"/>
                <a:gridCol w="2536552"/>
                <a:gridCol w="2536552"/>
              </a:tblGrid>
              <a:tr h="1032115"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</a:t>
                      </a:r>
                      <a:r>
                        <a:rPr lang="uk-UA" sz="2400" b="1" baseline="0" dirty="0" smtClean="0"/>
                        <a:t>   УШКО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  ПОДУШКА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</a:t>
                      </a:r>
                      <a:r>
                        <a:rPr lang="uk-UA" sz="2400" b="1" baseline="0" dirty="0" smtClean="0"/>
                        <a:t>  НАУШНИК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УШАСТЫЙ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 ПОДРУЖКА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ВЕСНУШКА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БАБУШКА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ИЗБУШКА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ЗЕРНЫШКО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5" name="Picture 3" descr="C:\Users\1111\Pictures\Рисунок10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850" y="-681102"/>
            <a:ext cx="7665889" cy="315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AutoShape 76"/>
          <p:cNvSpPr>
            <a:spLocks noChangeArrowheads="1"/>
          </p:cNvSpPr>
          <p:nvPr/>
        </p:nvSpPr>
        <p:spPr bwMode="auto">
          <a:xfrm>
            <a:off x="3514836" y="5562600"/>
            <a:ext cx="2330352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394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7429E-6 L -0.93889 0.295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44" y="147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8" name="AutoShape 14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9" name="AutoShape 15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0" name="AutoShape 16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1" name="AutoShape 17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2" name="AutoShape 18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4" name="AutoShape 20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6" name="AutoShape 22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7" name="AutoShape 23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8" name="AutoShape 24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AutoShape 25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0" name="AutoShape 26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1" name="AutoShape 27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4" name="AutoShape 30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5" name="AutoShape 31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7" name="AutoShape 33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8" name="AutoShape 34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9" name="AutoShape 35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0" name="AutoShape 36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1" name="AutoShape 37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2" name="AutoShape 38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43989" y="190500"/>
            <a:ext cx="7632848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Запишите слова, которые не изменяются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849632"/>
              </p:ext>
            </p:extLst>
          </p:nvPr>
        </p:nvGraphicFramePr>
        <p:xfrm>
          <a:off x="884312" y="1431539"/>
          <a:ext cx="7609656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552"/>
                <a:gridCol w="2536552"/>
                <a:gridCol w="2536552"/>
              </a:tblGrid>
              <a:tr h="1032115"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</a:t>
                      </a:r>
                      <a:r>
                        <a:rPr lang="uk-UA" sz="2400" b="1" baseline="0" dirty="0" smtClean="0"/>
                        <a:t>   УШКО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  ПАЛЬТО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</a:t>
                      </a:r>
                      <a:r>
                        <a:rPr lang="uk-UA" sz="2400" b="1" baseline="0" dirty="0" smtClean="0"/>
                        <a:t>      ОСЕЛ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КИНО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 ПИСЬМО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  ОКНО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ПОЛЕ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ФИЛЬМ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 РАДИО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1111\Pictures\Рисунок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-799105"/>
            <a:ext cx="7632848" cy="312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utoShape 76"/>
          <p:cNvSpPr>
            <a:spLocks noChangeArrowheads="1"/>
          </p:cNvSpPr>
          <p:nvPr/>
        </p:nvSpPr>
        <p:spPr bwMode="auto">
          <a:xfrm>
            <a:off x="3495237" y="5676900"/>
            <a:ext cx="2330352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9" name="AutoShape 5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/>
            <a:r>
              <a:rPr lang="uk-UA" sz="1600" b="1" dirty="0" err="1" smtClean="0">
                <a:solidFill>
                  <a:schemeClr val="bg1"/>
                </a:solidFill>
              </a:rPr>
              <a:t>Задание</a:t>
            </a:r>
            <a:r>
              <a:rPr lang="uk-UA" sz="1600" b="1" dirty="0" smtClean="0">
                <a:solidFill>
                  <a:schemeClr val="bg1"/>
                </a:solidFill>
              </a:rPr>
              <a:t>  5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9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0.92934 0.32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476" y="160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9" name="AutoShape 1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0" name="AutoShape 1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AutoShape 1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2" name="AutoShape 2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AutoShape 2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AutoShape 2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AutoShape 2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7" name="AutoShape 2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8" name="AutoShape 2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9" name="AutoShape 2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0" name="AutoShape 2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1" name="AutoShape 2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AutoShape 3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AutoShape 3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AutoShape 3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AutoShape 3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830851" y="228600"/>
            <a:ext cx="7632848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Запишите слова, которые подходят к схеме</a:t>
            </a:r>
          </a:p>
          <a:p>
            <a:pPr algn="ctr"/>
            <a:endParaRPr lang="ru-RU" sz="2800" dirty="0"/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32695"/>
              </p:ext>
            </p:extLst>
          </p:nvPr>
        </p:nvGraphicFramePr>
        <p:xfrm>
          <a:off x="896671" y="1475655"/>
          <a:ext cx="7585248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416"/>
                <a:gridCol w="2528416"/>
                <a:gridCol w="2528416"/>
              </a:tblGrid>
              <a:tr h="1032115"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ШКОЛЬНИК</a:t>
                      </a:r>
                      <a:endParaRPr lang="ru-RU" sz="2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  ПАЛЬТО</a:t>
                      </a:r>
                      <a:endParaRPr lang="ru-RU" sz="2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/>
                    </a:p>
                    <a:p>
                      <a:r>
                        <a:rPr lang="uk-UA" sz="2400" b="1" dirty="0" smtClean="0"/>
                        <a:t>   САДОВНИК</a:t>
                      </a:r>
                      <a:r>
                        <a:rPr lang="uk-UA" sz="2400" b="1" baseline="0" dirty="0" smtClean="0"/>
                        <a:t>      </a:t>
                      </a:r>
                      <a:endParaRPr lang="ru-RU" sz="2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ПРОТАЛИНЫ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ПОДСНЕЖНИКИ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   ЛЕС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  ПОЛЕ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 СНЕЖОК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uk-UA" sz="2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uk-UA" sz="2400" b="1" baseline="0" dirty="0" smtClean="0">
                          <a:solidFill>
                            <a:schemeClr val="bg1"/>
                          </a:solidFill>
                        </a:rPr>
                        <a:t>ВЫРОСЛИ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633223" y="859573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569327" y="8763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283968" y="800100"/>
            <a:ext cx="360040" cy="342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4008" y="800100"/>
            <a:ext cx="36004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36096" y="859573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430397" y="891167"/>
            <a:ext cx="5699" cy="163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36096" y="1066800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012160" y="864219"/>
            <a:ext cx="0" cy="190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Арка 28"/>
          <p:cNvSpPr/>
          <p:nvPr/>
        </p:nvSpPr>
        <p:spPr>
          <a:xfrm>
            <a:off x="2843808" y="859573"/>
            <a:ext cx="1152128" cy="152400"/>
          </a:xfrm>
          <a:prstGeom prst="blockArc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123" name="Picture 3" descr="C:\Users\1111\Pictures\Рисунок13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657" y="-495299"/>
            <a:ext cx="7606934" cy="316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Куб 46">
            <a:hlinkClick r:id="" action="ppaction://hlinkshowjump?jump=endshow"/>
          </p:cNvPr>
          <p:cNvSpPr/>
          <p:nvPr/>
        </p:nvSpPr>
        <p:spPr>
          <a:xfrm>
            <a:off x="8049982" y="6217557"/>
            <a:ext cx="534309" cy="568036"/>
          </a:xfrm>
          <a:prstGeom prst="cube">
            <a:avLst/>
          </a:prstGeom>
          <a:solidFill>
            <a:srgbClr val="FFFF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76"/>
          <p:cNvSpPr>
            <a:spLocks noChangeArrowheads="1"/>
          </p:cNvSpPr>
          <p:nvPr/>
        </p:nvSpPr>
        <p:spPr bwMode="auto">
          <a:xfrm>
            <a:off x="3482099" y="5805714"/>
            <a:ext cx="2330352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5235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0.0178 L -0.94358 0.28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4" y="133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79512" y="373306"/>
            <a:ext cx="504056" cy="5447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5467" y="1884284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hlinkClick r:id="rId2"/>
              </a:rPr>
              <a:t> 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www.edu.cap.ru/home/4166/2012/dol.jpg</a:t>
            </a:r>
            <a:r>
              <a:rPr lang="uk-UA" dirty="0" smtClean="0"/>
              <a:t> - </a:t>
            </a:r>
            <a:r>
              <a:rPr lang="uk-UA" dirty="0" err="1" smtClean="0"/>
              <a:t>девочка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03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806</TotalTime>
  <Words>264</Words>
  <Application>Microsoft Office PowerPoint</Application>
  <PresentationFormat>Экран (4:3)</PresentationFormat>
  <Paragraphs>140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1111</dc:creator>
  <cp:lastModifiedBy>1111</cp:lastModifiedBy>
  <cp:revision>70</cp:revision>
  <dcterms:created xsi:type="dcterms:W3CDTF">2014-04-06T10:13:21Z</dcterms:created>
  <dcterms:modified xsi:type="dcterms:W3CDTF">2019-02-20T16:06:20Z</dcterms:modified>
</cp:coreProperties>
</file>